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3"/>
  </p:notesMasterIdLst>
  <p:sldIdLst>
    <p:sldId id="256" r:id="rId5"/>
    <p:sldId id="304" r:id="rId6"/>
    <p:sldId id="259" r:id="rId7"/>
    <p:sldId id="263" r:id="rId8"/>
    <p:sldId id="341" r:id="rId9"/>
    <p:sldId id="311" r:id="rId10"/>
    <p:sldId id="312" r:id="rId11"/>
    <p:sldId id="315" r:id="rId12"/>
    <p:sldId id="313" r:id="rId13"/>
    <p:sldId id="316" r:id="rId14"/>
    <p:sldId id="314" r:id="rId15"/>
    <p:sldId id="344" r:id="rId16"/>
    <p:sldId id="318" r:id="rId17"/>
    <p:sldId id="342" r:id="rId18"/>
    <p:sldId id="343" r:id="rId19"/>
    <p:sldId id="345" r:id="rId20"/>
    <p:sldId id="323" r:id="rId21"/>
    <p:sldId id="290" r:id="rId22"/>
  </p:sldIdLst>
  <p:sldSz cx="11430000" cy="6858000"/>
  <p:notesSz cx="11430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23618FD-0D6C-4F5F-A4E0-75E1A465D346}">
          <p14:sldIdLst>
            <p14:sldId id="256"/>
            <p14:sldId id="304"/>
            <p14:sldId id="259"/>
            <p14:sldId id="263"/>
            <p14:sldId id="341"/>
            <p14:sldId id="311"/>
            <p14:sldId id="312"/>
            <p14:sldId id="315"/>
            <p14:sldId id="313"/>
            <p14:sldId id="316"/>
            <p14:sldId id="314"/>
            <p14:sldId id="344"/>
            <p14:sldId id="318"/>
            <p14:sldId id="342"/>
            <p14:sldId id="343"/>
            <p14:sldId id="345"/>
            <p14:sldId id="323"/>
            <p14:sldId id="290"/>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5BA7"/>
    <a:srgbClr val="406DB4"/>
    <a:srgbClr val="4C92CF"/>
    <a:srgbClr val="F28D2A"/>
    <a:srgbClr val="2D2826"/>
    <a:srgbClr val="54565A"/>
    <a:srgbClr val="4BBDC9"/>
    <a:srgbClr val="04AFC7"/>
    <a:srgbClr val="FFCE06"/>
    <a:srgbClr val="53B7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81"/>
    <p:restoredTop sz="94710"/>
  </p:normalViewPr>
  <p:slideViewPr>
    <p:cSldViewPr snapToGrid="0">
      <p:cViewPr>
        <p:scale>
          <a:sx n="92" d="100"/>
          <a:sy n="92" d="100"/>
        </p:scale>
        <p:origin x="1208" y="240"/>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6.png>
</file>

<file path=ppt/media/image17.png>
</file>

<file path=ppt/media/image18.png>
</file>

<file path=ppt/media/image19.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953000" cy="3444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6473825" y="0"/>
            <a:ext cx="4953000" cy="344488"/>
          </a:xfrm>
          <a:prstGeom prst="rect">
            <a:avLst/>
          </a:prstGeom>
        </p:spPr>
        <p:txBody>
          <a:bodyPr vert="horz" lIns="91440" tIns="45720" rIns="91440" bIns="45720" rtlCol="0"/>
          <a:lstStyle>
            <a:lvl1pPr algn="r">
              <a:defRPr sz="1200"/>
            </a:lvl1pPr>
          </a:lstStyle>
          <a:p>
            <a:fld id="{794F2FA7-59E6-4344-8FEC-37899B220602}" type="datetimeFigureOut">
              <a:rPr lang="en-CA" smtClean="0"/>
              <a:t>2018-09-22</a:t>
            </a:fld>
            <a:endParaRPr lang="en-CA"/>
          </a:p>
        </p:txBody>
      </p:sp>
      <p:sp>
        <p:nvSpPr>
          <p:cNvPr id="4" name="Slide Image Placeholder 3"/>
          <p:cNvSpPr>
            <a:spLocks noGrp="1" noRot="1" noChangeAspect="1"/>
          </p:cNvSpPr>
          <p:nvPr>
            <p:ph type="sldImg" idx="2"/>
          </p:nvPr>
        </p:nvSpPr>
        <p:spPr>
          <a:xfrm>
            <a:off x="3786188" y="857250"/>
            <a:ext cx="3857625" cy="2314575"/>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1143000" y="3300413"/>
            <a:ext cx="91440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6513513"/>
            <a:ext cx="4953000" cy="3444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6473825" y="6513513"/>
            <a:ext cx="4953000" cy="344487"/>
          </a:xfrm>
          <a:prstGeom prst="rect">
            <a:avLst/>
          </a:prstGeom>
        </p:spPr>
        <p:txBody>
          <a:bodyPr vert="horz" lIns="91440" tIns="45720" rIns="91440" bIns="45720" rtlCol="0" anchor="b"/>
          <a:lstStyle>
            <a:lvl1pPr algn="r">
              <a:defRPr sz="1200"/>
            </a:lvl1pPr>
          </a:lstStyle>
          <a:p>
            <a:fld id="{1D853AFD-4835-4F79-AA9D-99D7A5A0F24F}" type="slidenum">
              <a:rPr lang="en-CA" smtClean="0"/>
              <a:t>‹Nº›</a:t>
            </a:fld>
            <a:endParaRPr lang="en-CA"/>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853AFD-4835-4F79-AA9D-99D7A5A0F24F}" type="slidenum">
              <a:rPr lang="en-CA" smtClean="0"/>
              <a:t>2</a:t>
            </a:fld>
            <a:endParaRPr lang="en-CA"/>
          </a:p>
        </p:txBody>
      </p:sp>
    </p:spTree>
    <p:extLst>
      <p:ext uri="{BB962C8B-B14F-4D97-AF65-F5344CB8AC3E}">
        <p14:creationId xmlns:p14="http://schemas.microsoft.com/office/powerpoint/2010/main" val="2187886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853AFD-4835-4F79-AA9D-99D7A5A0F24F}" type="slidenum">
              <a:rPr lang="en-CA" smtClean="0"/>
              <a:t>3</a:t>
            </a:fld>
            <a:endParaRPr lang="en-CA"/>
          </a:p>
        </p:txBody>
      </p:sp>
    </p:spTree>
    <p:extLst>
      <p:ext uri="{BB962C8B-B14F-4D97-AF65-F5344CB8AC3E}">
        <p14:creationId xmlns:p14="http://schemas.microsoft.com/office/powerpoint/2010/main" val="25874829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853AFD-4835-4F79-AA9D-99D7A5A0F24F}" type="slidenum">
              <a:rPr lang="en-CA" smtClean="0"/>
              <a:t>4</a:t>
            </a:fld>
            <a:endParaRPr lang="en-CA"/>
          </a:p>
        </p:txBody>
      </p:sp>
    </p:spTree>
    <p:extLst>
      <p:ext uri="{BB962C8B-B14F-4D97-AF65-F5344CB8AC3E}">
        <p14:creationId xmlns:p14="http://schemas.microsoft.com/office/powerpoint/2010/main" val="4892210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853AFD-4835-4F79-AA9D-99D7A5A0F24F}" type="slidenum">
              <a:rPr lang="en-CA" smtClean="0"/>
              <a:t>6</a:t>
            </a:fld>
            <a:endParaRPr lang="en-CA"/>
          </a:p>
        </p:txBody>
      </p:sp>
    </p:spTree>
    <p:extLst>
      <p:ext uri="{BB962C8B-B14F-4D97-AF65-F5344CB8AC3E}">
        <p14:creationId xmlns:p14="http://schemas.microsoft.com/office/powerpoint/2010/main" val="22210362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853AFD-4835-4F79-AA9D-99D7A5A0F24F}" type="slidenum">
              <a:rPr lang="en-CA" smtClean="0"/>
              <a:t>7</a:t>
            </a:fld>
            <a:endParaRPr lang="en-CA"/>
          </a:p>
        </p:txBody>
      </p:sp>
    </p:spTree>
    <p:extLst>
      <p:ext uri="{BB962C8B-B14F-4D97-AF65-F5344CB8AC3E}">
        <p14:creationId xmlns:p14="http://schemas.microsoft.com/office/powerpoint/2010/main" val="2945887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853AFD-4835-4F79-AA9D-99D7A5A0F24F}" type="slidenum">
              <a:rPr lang="en-CA" smtClean="0"/>
              <a:t>10</a:t>
            </a:fld>
            <a:endParaRPr lang="en-CA"/>
          </a:p>
        </p:txBody>
      </p:sp>
    </p:spTree>
    <p:extLst>
      <p:ext uri="{BB962C8B-B14F-4D97-AF65-F5344CB8AC3E}">
        <p14:creationId xmlns:p14="http://schemas.microsoft.com/office/powerpoint/2010/main" val="2338510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853AFD-4835-4F79-AA9D-99D7A5A0F24F}" type="slidenum">
              <a:rPr lang="en-CA" smtClean="0"/>
              <a:t>17</a:t>
            </a:fld>
            <a:endParaRPr lang="en-CA"/>
          </a:p>
        </p:txBody>
      </p:sp>
    </p:spTree>
    <p:extLst>
      <p:ext uri="{BB962C8B-B14F-4D97-AF65-F5344CB8AC3E}">
        <p14:creationId xmlns:p14="http://schemas.microsoft.com/office/powerpoint/2010/main" val="19444801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853AFD-4835-4F79-AA9D-99D7A5A0F24F}" type="slidenum">
              <a:rPr lang="en-CA" smtClean="0"/>
              <a:t>18</a:t>
            </a:fld>
            <a:endParaRPr lang="en-CA"/>
          </a:p>
        </p:txBody>
      </p:sp>
    </p:spTree>
    <p:extLst>
      <p:ext uri="{BB962C8B-B14F-4D97-AF65-F5344CB8AC3E}">
        <p14:creationId xmlns:p14="http://schemas.microsoft.com/office/powerpoint/2010/main" val="725826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57250" y="2125980"/>
            <a:ext cx="97155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714500" y="3840480"/>
            <a:ext cx="80010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800" b="0" i="0">
                <a:solidFill>
                  <a:srgbClr val="A7A8AA"/>
                </a:solidFill>
                <a:latin typeface="Open Sans Light"/>
                <a:cs typeface="Open Sans Light"/>
              </a:defRPr>
            </a:lvl1pPr>
          </a:lstStyle>
          <a:p>
            <a:pPr marL="12700">
              <a:lnSpc>
                <a:spcPts val="890"/>
              </a:lnSpc>
            </a:pPr>
            <a:r>
              <a:rPr spc="45"/>
              <a:t>http://bonzai-intranet.#com/</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9/22/18</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0" i="0">
                <a:solidFill>
                  <a:srgbClr val="209B9A"/>
                </a:solidFill>
                <a:latin typeface="Open Sans Light"/>
                <a:cs typeface="Open Sans Light"/>
              </a:defRPr>
            </a:lvl1pPr>
          </a:lstStyle>
          <a:p>
            <a:endParaRPr/>
          </a:p>
        </p:txBody>
      </p:sp>
      <p:sp>
        <p:nvSpPr>
          <p:cNvPr id="3" name="Holder 3"/>
          <p:cNvSpPr>
            <a:spLocks noGrp="1"/>
          </p:cNvSpPr>
          <p:nvPr>
            <p:ph type="body" idx="1"/>
          </p:nvPr>
        </p:nvSpPr>
        <p:spPr/>
        <p:txBody>
          <a:bodyPr lIns="0" tIns="0" rIns="0" bIns="0"/>
          <a:lstStyle>
            <a:lvl1pPr>
              <a:defRPr sz="3500" b="0" i="0">
                <a:solidFill>
                  <a:schemeClr val="bg1"/>
                </a:solidFill>
                <a:latin typeface="Open Sans Light"/>
                <a:cs typeface="Open Sans Light"/>
              </a:defRPr>
            </a:lvl1pPr>
          </a:lstStyle>
          <a:p>
            <a:endParaRPr/>
          </a:p>
        </p:txBody>
      </p:sp>
      <p:sp>
        <p:nvSpPr>
          <p:cNvPr id="4" name="Holder 4"/>
          <p:cNvSpPr>
            <a:spLocks noGrp="1"/>
          </p:cNvSpPr>
          <p:nvPr>
            <p:ph type="ftr" sz="quarter" idx="5"/>
          </p:nvPr>
        </p:nvSpPr>
        <p:spPr/>
        <p:txBody>
          <a:bodyPr lIns="0" tIns="0" rIns="0" bIns="0"/>
          <a:lstStyle>
            <a:lvl1pPr>
              <a:defRPr sz="800" b="0" i="0">
                <a:solidFill>
                  <a:srgbClr val="A7A8AA"/>
                </a:solidFill>
                <a:latin typeface="Open Sans Light"/>
                <a:cs typeface="Open Sans Light"/>
              </a:defRPr>
            </a:lvl1pPr>
          </a:lstStyle>
          <a:p>
            <a:pPr marL="12700">
              <a:lnSpc>
                <a:spcPts val="890"/>
              </a:lnSpc>
            </a:pPr>
            <a:r>
              <a:rPr spc="45"/>
              <a:t>http://bonzai-intranet.#com/</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9/22/18</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0" i="0">
                <a:solidFill>
                  <a:srgbClr val="209B9A"/>
                </a:solidFill>
                <a:latin typeface="Open Sans Light"/>
                <a:cs typeface="Open Sans Light"/>
              </a:defRPr>
            </a:lvl1pPr>
          </a:lstStyle>
          <a:p>
            <a:endParaRPr/>
          </a:p>
        </p:txBody>
      </p:sp>
      <p:sp>
        <p:nvSpPr>
          <p:cNvPr id="3" name="Holder 3"/>
          <p:cNvSpPr>
            <a:spLocks noGrp="1"/>
          </p:cNvSpPr>
          <p:nvPr>
            <p:ph sz="half" idx="2"/>
          </p:nvPr>
        </p:nvSpPr>
        <p:spPr>
          <a:xfrm>
            <a:off x="571500" y="1577340"/>
            <a:ext cx="497205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886450" y="1577340"/>
            <a:ext cx="497205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800" b="0" i="0">
                <a:solidFill>
                  <a:srgbClr val="A7A8AA"/>
                </a:solidFill>
                <a:latin typeface="Open Sans Light"/>
                <a:cs typeface="Open Sans Light"/>
              </a:defRPr>
            </a:lvl1pPr>
          </a:lstStyle>
          <a:p>
            <a:pPr marL="12700">
              <a:lnSpc>
                <a:spcPts val="890"/>
              </a:lnSpc>
            </a:pPr>
            <a:r>
              <a:rPr spc="45"/>
              <a:t>http://bonzai-intranet.#com/</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9/22/18</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0" i="0">
                <a:solidFill>
                  <a:srgbClr val="209B9A"/>
                </a:solidFill>
                <a:latin typeface="Open Sans Light"/>
                <a:cs typeface="Open Sans Light"/>
              </a:defRPr>
            </a:lvl1pPr>
          </a:lstStyle>
          <a:p>
            <a:endParaRPr/>
          </a:p>
        </p:txBody>
      </p:sp>
      <p:sp>
        <p:nvSpPr>
          <p:cNvPr id="3" name="Holder 3"/>
          <p:cNvSpPr>
            <a:spLocks noGrp="1"/>
          </p:cNvSpPr>
          <p:nvPr>
            <p:ph type="ftr" sz="quarter" idx="5"/>
          </p:nvPr>
        </p:nvSpPr>
        <p:spPr/>
        <p:txBody>
          <a:bodyPr lIns="0" tIns="0" rIns="0" bIns="0"/>
          <a:lstStyle>
            <a:lvl1pPr>
              <a:defRPr sz="800" b="0" i="0">
                <a:solidFill>
                  <a:srgbClr val="A7A8AA"/>
                </a:solidFill>
                <a:latin typeface="Open Sans Light"/>
                <a:cs typeface="Open Sans Light"/>
              </a:defRPr>
            </a:lvl1pPr>
          </a:lstStyle>
          <a:p>
            <a:pPr marL="12700">
              <a:lnSpc>
                <a:spcPts val="890"/>
              </a:lnSpc>
            </a:pPr>
            <a:r>
              <a:rPr spc="45"/>
              <a:t>http://bonzai-intranet.#com/</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9/22/18</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800" b="0" i="0">
                <a:solidFill>
                  <a:srgbClr val="A7A8AA"/>
                </a:solidFill>
                <a:latin typeface="Open Sans Light"/>
                <a:cs typeface="Open Sans Light"/>
              </a:defRPr>
            </a:lvl1pPr>
          </a:lstStyle>
          <a:p>
            <a:pPr marL="12700">
              <a:lnSpc>
                <a:spcPts val="890"/>
              </a:lnSpc>
            </a:pPr>
            <a:r>
              <a:rPr spc="45"/>
              <a:t>http://bonzai-intranet.#com/</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9/22/18</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Right Orange Split">
    <p:spTree>
      <p:nvGrpSpPr>
        <p:cNvPr id="1" name=""/>
        <p:cNvGrpSpPr/>
        <p:nvPr/>
      </p:nvGrpSpPr>
      <p:grpSpPr>
        <a:xfrm>
          <a:off x="0" y="0"/>
          <a:ext cx="0" cy="0"/>
          <a:chOff x="0" y="0"/>
          <a:chExt cx="0" cy="0"/>
        </a:xfrm>
      </p:grpSpPr>
      <p:sp>
        <p:nvSpPr>
          <p:cNvPr id="10" name="Rectangle 9"/>
          <p:cNvSpPr/>
          <p:nvPr userDrawn="1"/>
        </p:nvSpPr>
        <p:spPr>
          <a:xfrm>
            <a:off x="7612062" y="-1"/>
            <a:ext cx="3817938" cy="6858001"/>
          </a:xfrm>
          <a:prstGeom prst="rect">
            <a:avLst/>
          </a:prstGeom>
          <a:gradFill flip="none" rotWithShape="1">
            <a:gsLst>
              <a:gs pos="84000">
                <a:srgbClr val="FF9200"/>
              </a:gs>
              <a:gs pos="0">
                <a:srgbClr val="FFC6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88"/>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66224" y="152277"/>
            <a:ext cx="483426" cy="621364"/>
          </a:xfrm>
          <a:prstGeom prst="rect">
            <a:avLst/>
          </a:prstGeom>
        </p:spPr>
      </p:pic>
      <p:sp>
        <p:nvSpPr>
          <p:cNvPr id="9" name="Text Placeholder 28"/>
          <p:cNvSpPr>
            <a:spLocks noGrp="1"/>
          </p:cNvSpPr>
          <p:nvPr>
            <p:ph type="body" sz="quarter" idx="10" hasCustomPrompt="1"/>
          </p:nvPr>
        </p:nvSpPr>
        <p:spPr>
          <a:xfrm>
            <a:off x="8859915" y="6358468"/>
            <a:ext cx="2373859" cy="228600"/>
          </a:xfrm>
        </p:spPr>
        <p:txBody>
          <a:bodyPr>
            <a:normAutofit/>
          </a:bodyPr>
          <a:lstStyle>
            <a:lvl1pPr marL="0" indent="0" algn="r">
              <a:buNone/>
              <a:defRPr sz="1125" b="1" i="0">
                <a:latin typeface="Graphik Semibold" charset="0"/>
                <a:ea typeface="Graphik Semibold" charset="0"/>
                <a:cs typeface="Graphik Semibold" charset="0"/>
              </a:defRPr>
            </a:lvl1pPr>
            <a:lvl4pPr marL="1285875" indent="0">
              <a:buNone/>
              <a:defRPr/>
            </a:lvl4pPr>
          </a:lstStyle>
          <a:p>
            <a:pPr lvl="0"/>
            <a:r>
              <a:rPr lang="en-US" dirty="0"/>
              <a:t>Section</a:t>
            </a:r>
          </a:p>
        </p:txBody>
      </p:sp>
      <p:sp>
        <p:nvSpPr>
          <p:cNvPr id="11" name="Title 1"/>
          <p:cNvSpPr>
            <a:spLocks noGrp="1"/>
          </p:cNvSpPr>
          <p:nvPr>
            <p:ph type="title" hasCustomPrompt="1"/>
          </p:nvPr>
        </p:nvSpPr>
        <p:spPr>
          <a:xfrm>
            <a:off x="559343" y="867297"/>
            <a:ext cx="2980783" cy="461665"/>
          </a:xfrm>
        </p:spPr>
        <p:txBody>
          <a:bodyPr anchor="t">
            <a:spAutoFit/>
          </a:bodyPr>
          <a:lstStyle>
            <a:lvl1pPr>
              <a:defRPr baseline="0"/>
            </a:lvl1pPr>
          </a:lstStyle>
          <a:p>
            <a:r>
              <a:rPr lang="en-CA" dirty="0"/>
              <a:t>Title</a:t>
            </a:r>
            <a:endParaRPr lang="en-US" dirty="0"/>
          </a:p>
        </p:txBody>
      </p:sp>
      <p:sp>
        <p:nvSpPr>
          <p:cNvPr id="7" name="Text Placeholder 5"/>
          <p:cNvSpPr>
            <a:spLocks noGrp="1"/>
          </p:cNvSpPr>
          <p:nvPr>
            <p:ph type="body" sz="quarter" idx="16"/>
          </p:nvPr>
        </p:nvSpPr>
        <p:spPr>
          <a:xfrm>
            <a:off x="559342" y="2556901"/>
            <a:ext cx="5942556" cy="16466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992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Lis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59342" y="867297"/>
            <a:ext cx="3326390" cy="461665"/>
          </a:xfrm>
        </p:spPr>
        <p:txBody>
          <a:bodyPr anchor="t">
            <a:spAutoFit/>
          </a:bodyPr>
          <a:lstStyle>
            <a:lvl1pPr>
              <a:defRPr baseline="0"/>
            </a:lvl1pPr>
          </a:lstStyle>
          <a:p>
            <a:r>
              <a:rPr lang="en-CA" dirty="0"/>
              <a:t>Title</a:t>
            </a:r>
            <a:endParaRPr lang="en-US" dirty="0"/>
          </a:p>
        </p:txBody>
      </p:sp>
      <p:sp>
        <p:nvSpPr>
          <p:cNvPr id="9" name="Rectangle 8"/>
          <p:cNvSpPr/>
          <p:nvPr userDrawn="1"/>
        </p:nvSpPr>
        <p:spPr>
          <a:xfrm>
            <a:off x="10601258" y="-1"/>
            <a:ext cx="828742" cy="942247"/>
          </a:xfrm>
          <a:prstGeom prst="rect">
            <a:avLst/>
          </a:prstGeom>
          <a:gradFill flip="none" rotWithShape="1">
            <a:gsLst>
              <a:gs pos="85000">
                <a:srgbClr val="FF9200"/>
              </a:gs>
              <a:gs pos="0">
                <a:srgbClr val="FFC600"/>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88"/>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66224" y="152277"/>
            <a:ext cx="483426" cy="621364"/>
          </a:xfrm>
          <a:prstGeom prst="rect">
            <a:avLst/>
          </a:prstGeom>
        </p:spPr>
      </p:pic>
      <p:sp>
        <p:nvSpPr>
          <p:cNvPr id="29" name="Text Placeholder 28"/>
          <p:cNvSpPr>
            <a:spLocks noGrp="1"/>
          </p:cNvSpPr>
          <p:nvPr>
            <p:ph type="body" sz="quarter" idx="10" hasCustomPrompt="1"/>
          </p:nvPr>
        </p:nvSpPr>
        <p:spPr>
          <a:xfrm>
            <a:off x="8859915" y="6358468"/>
            <a:ext cx="2373859" cy="228600"/>
          </a:xfrm>
        </p:spPr>
        <p:txBody>
          <a:bodyPr>
            <a:noAutofit/>
          </a:bodyPr>
          <a:lstStyle>
            <a:lvl1pPr marL="0" indent="0" algn="r">
              <a:buNone/>
              <a:defRPr sz="1125" b="1" i="0">
                <a:latin typeface="Graphik Semibold" charset="0"/>
                <a:ea typeface="Graphik Semibold" charset="0"/>
                <a:cs typeface="Graphik Semibold" charset="0"/>
              </a:defRPr>
            </a:lvl1pPr>
            <a:lvl4pPr marL="1285875" indent="0">
              <a:buNone/>
              <a:defRPr/>
            </a:lvl4pPr>
          </a:lstStyle>
          <a:p>
            <a:pPr lvl="0"/>
            <a:r>
              <a:rPr lang="en-US" dirty="0"/>
              <a:t>Section</a:t>
            </a:r>
          </a:p>
        </p:txBody>
      </p:sp>
      <p:sp>
        <p:nvSpPr>
          <p:cNvPr id="6" name="Text Placeholder 5"/>
          <p:cNvSpPr>
            <a:spLocks noGrp="1"/>
          </p:cNvSpPr>
          <p:nvPr>
            <p:ph type="body" sz="quarter" idx="11"/>
          </p:nvPr>
        </p:nvSpPr>
        <p:spPr>
          <a:xfrm>
            <a:off x="4241134" y="2356444"/>
            <a:ext cx="5863828" cy="16466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4689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1430000" cy="6858000"/>
          </a:xfrm>
          <a:prstGeom prst="rect">
            <a:avLst/>
          </a:prstGeom>
          <a:blipFill>
            <a:blip r:embed="rId9" cstate="print"/>
            <a:stretch>
              <a:fillRect/>
            </a:stretch>
          </a:blipFill>
        </p:spPr>
        <p:txBody>
          <a:bodyPr wrap="square" lIns="0" tIns="0" rIns="0" bIns="0" rtlCol="0"/>
          <a:lstStyle/>
          <a:p>
            <a:endParaRPr/>
          </a:p>
        </p:txBody>
      </p:sp>
      <p:sp>
        <p:nvSpPr>
          <p:cNvPr id="2" name="Holder 2"/>
          <p:cNvSpPr>
            <a:spLocks noGrp="1"/>
          </p:cNvSpPr>
          <p:nvPr>
            <p:ph type="title"/>
          </p:nvPr>
        </p:nvSpPr>
        <p:spPr>
          <a:xfrm>
            <a:off x="1028700" y="292227"/>
            <a:ext cx="9372600" cy="476250"/>
          </a:xfrm>
          <a:prstGeom prst="rect">
            <a:avLst/>
          </a:prstGeom>
        </p:spPr>
        <p:txBody>
          <a:bodyPr wrap="square" lIns="0" tIns="0" rIns="0" bIns="0">
            <a:spAutoFit/>
          </a:bodyPr>
          <a:lstStyle>
            <a:lvl1pPr>
              <a:defRPr sz="3000" b="0" i="0">
                <a:solidFill>
                  <a:srgbClr val="209B9A"/>
                </a:solidFill>
                <a:latin typeface="Open Sans Light"/>
                <a:cs typeface="Open Sans Light"/>
              </a:defRPr>
            </a:lvl1pPr>
          </a:lstStyle>
          <a:p>
            <a:endParaRPr/>
          </a:p>
        </p:txBody>
      </p:sp>
      <p:sp>
        <p:nvSpPr>
          <p:cNvPr id="3" name="Holder 3"/>
          <p:cNvSpPr>
            <a:spLocks noGrp="1"/>
          </p:cNvSpPr>
          <p:nvPr>
            <p:ph type="body" idx="1"/>
          </p:nvPr>
        </p:nvSpPr>
        <p:spPr>
          <a:xfrm>
            <a:off x="2008981" y="2226671"/>
            <a:ext cx="7412037" cy="2214245"/>
          </a:xfrm>
          <a:prstGeom prst="rect">
            <a:avLst/>
          </a:prstGeom>
        </p:spPr>
        <p:txBody>
          <a:bodyPr wrap="square" lIns="0" tIns="0" rIns="0" bIns="0">
            <a:spAutoFit/>
          </a:bodyPr>
          <a:lstStyle>
            <a:lvl1pPr>
              <a:defRPr sz="3500" b="0" i="0">
                <a:solidFill>
                  <a:schemeClr val="bg1"/>
                </a:solidFill>
                <a:latin typeface="Open Sans Light"/>
                <a:cs typeface="Open Sans Light"/>
              </a:defRPr>
            </a:lvl1pPr>
          </a:lstStyle>
          <a:p>
            <a:endParaRPr/>
          </a:p>
        </p:txBody>
      </p:sp>
      <p:sp>
        <p:nvSpPr>
          <p:cNvPr id="4" name="Holder 4"/>
          <p:cNvSpPr>
            <a:spLocks noGrp="1"/>
          </p:cNvSpPr>
          <p:nvPr>
            <p:ph type="ftr" sz="quarter" idx="5"/>
          </p:nvPr>
        </p:nvSpPr>
        <p:spPr>
          <a:xfrm>
            <a:off x="8631844" y="6610470"/>
            <a:ext cx="1496695" cy="127000"/>
          </a:xfrm>
          <a:prstGeom prst="rect">
            <a:avLst/>
          </a:prstGeom>
        </p:spPr>
        <p:txBody>
          <a:bodyPr wrap="square" lIns="0" tIns="0" rIns="0" bIns="0">
            <a:spAutoFit/>
          </a:bodyPr>
          <a:lstStyle>
            <a:lvl1pPr>
              <a:defRPr sz="800" b="0" i="0">
                <a:solidFill>
                  <a:srgbClr val="A7A8AA"/>
                </a:solidFill>
                <a:latin typeface="Open Sans Light"/>
                <a:cs typeface="Open Sans Light"/>
              </a:defRPr>
            </a:lvl1pPr>
          </a:lstStyle>
          <a:p>
            <a:pPr marL="12700">
              <a:lnSpc>
                <a:spcPts val="890"/>
              </a:lnSpc>
            </a:pPr>
            <a:r>
              <a:rPr spc="45"/>
              <a:t>http://bonzai-intranet.#com/</a:t>
            </a:r>
          </a:p>
        </p:txBody>
      </p:sp>
      <p:sp>
        <p:nvSpPr>
          <p:cNvPr id="5" name="Holder 5"/>
          <p:cNvSpPr>
            <a:spLocks noGrp="1"/>
          </p:cNvSpPr>
          <p:nvPr>
            <p:ph type="dt" sz="half" idx="6"/>
          </p:nvPr>
        </p:nvSpPr>
        <p:spPr>
          <a:xfrm>
            <a:off x="571500" y="6377940"/>
            <a:ext cx="262890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9/22/18</a:t>
            </a:fld>
            <a:endParaRPr lang="en-US"/>
          </a:p>
        </p:txBody>
      </p:sp>
      <p:sp>
        <p:nvSpPr>
          <p:cNvPr id="6" name="Holder 6"/>
          <p:cNvSpPr>
            <a:spLocks noGrp="1"/>
          </p:cNvSpPr>
          <p:nvPr>
            <p:ph type="sldNum" sz="quarter" idx="7"/>
          </p:nvPr>
        </p:nvSpPr>
        <p:spPr>
          <a:xfrm>
            <a:off x="8229600" y="6377940"/>
            <a:ext cx="262890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‹Nº›</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4.png"/><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6.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png"/><Relationship Id="rId3" Type="http://schemas.openxmlformats.org/officeDocument/2006/relationships/image" Target="../media/image14.emf"/><Relationship Id="rId7" Type="http://schemas.openxmlformats.org/officeDocument/2006/relationships/image" Target="../media/image16.png"/><Relationship Id="rId12" Type="http://schemas.openxmlformats.org/officeDocument/2006/relationships/image" Target="../media/image21.emf"/><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8.png"/><Relationship Id="rId11" Type="http://schemas.openxmlformats.org/officeDocument/2006/relationships/image" Target="../media/image20.emf"/><Relationship Id="rId5" Type="http://schemas.openxmlformats.org/officeDocument/2006/relationships/image" Target="../media/image7.png"/><Relationship Id="rId10" Type="http://schemas.openxmlformats.org/officeDocument/2006/relationships/image" Target="../media/image19.png"/><Relationship Id="rId4" Type="http://schemas.openxmlformats.org/officeDocument/2006/relationships/image" Target="../media/image15.emf"/><Relationship Id="rId9" Type="http://schemas.openxmlformats.org/officeDocument/2006/relationships/image" Target="../media/image18.png"/></Relationships>
</file>

<file path=ppt/slides/_rels/slide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object 4"/>
          <p:cNvSpPr txBox="1"/>
          <p:nvPr/>
        </p:nvSpPr>
        <p:spPr>
          <a:xfrm>
            <a:off x="2562158" y="4207573"/>
            <a:ext cx="6305685" cy="384721"/>
          </a:xfrm>
          <a:prstGeom prst="rect">
            <a:avLst/>
          </a:prstGeom>
        </p:spPr>
        <p:txBody>
          <a:bodyPr vert="horz" wrap="square" lIns="0" tIns="0" rIns="0" bIns="0" rtlCol="0">
            <a:spAutoFit/>
          </a:bodyPr>
          <a:lstStyle/>
          <a:p>
            <a:pPr marL="12700" algn="ctr"/>
            <a:r>
              <a:rPr lang="es-MX" sz="2500" spc="-45" dirty="0">
                <a:solidFill>
                  <a:srgbClr val="FFFFFF"/>
                </a:solidFill>
                <a:latin typeface="Graphik Light" panose="020B0403030202060203" pitchFamily="34" charset="77"/>
                <a:cs typeface="Open Sans Light"/>
              </a:rPr>
              <a:t>The Ideal Intranet </a:t>
            </a:r>
            <a:r>
              <a:rPr lang="es-MX" sz="2500" spc="-45" dirty="0">
                <a:solidFill>
                  <a:srgbClr val="FFCD00"/>
                </a:solidFill>
                <a:latin typeface="Graphik Light" panose="020B0403030202060203" pitchFamily="34" charset="77"/>
                <a:cs typeface="Open Sans Light"/>
              </a:rPr>
              <a:t>Project Team Handbook </a:t>
            </a:r>
            <a:endParaRPr sz="2500" dirty="0">
              <a:solidFill>
                <a:srgbClr val="FFCD00"/>
              </a:solidFill>
              <a:latin typeface="Graphik Light" panose="020B0403030202060203" pitchFamily="34" charset="77"/>
              <a:cs typeface="Open Sans Light"/>
            </a:endParaRPr>
          </a:p>
        </p:txBody>
      </p:sp>
      <p:sp>
        <p:nvSpPr>
          <p:cNvPr id="5" name="object 5"/>
          <p:cNvSpPr txBox="1"/>
          <p:nvPr/>
        </p:nvSpPr>
        <p:spPr>
          <a:xfrm>
            <a:off x="3976987" y="6031576"/>
            <a:ext cx="3476026" cy="430887"/>
          </a:xfrm>
          <a:prstGeom prst="rect">
            <a:avLst/>
          </a:prstGeom>
        </p:spPr>
        <p:txBody>
          <a:bodyPr vert="horz" wrap="square" lIns="0" tIns="0" rIns="0" bIns="0" rtlCol="0">
            <a:spAutoFit/>
          </a:bodyPr>
          <a:lstStyle/>
          <a:p>
            <a:pPr marL="12700" algn="ctr">
              <a:lnSpc>
                <a:spcPct val="100000"/>
              </a:lnSpc>
            </a:pPr>
            <a:r>
              <a:rPr lang="es-MX" sz="1400" dirty="0">
                <a:solidFill>
                  <a:srgbClr val="FFFFFF"/>
                </a:solidFill>
                <a:latin typeface="Graphik Medium" panose="020B0503030202060203" pitchFamily="34" charset="77"/>
                <a:cs typeface="Open Sans Light"/>
              </a:rPr>
              <a:t>Visit: www.bonzai-intranet.com</a:t>
            </a:r>
          </a:p>
          <a:p>
            <a:pPr marL="12700" algn="ctr">
              <a:lnSpc>
                <a:spcPct val="100000"/>
              </a:lnSpc>
            </a:pPr>
            <a:r>
              <a:rPr lang="es-MX" sz="1400" dirty="0">
                <a:solidFill>
                  <a:srgbClr val="FFFFFF"/>
                </a:solidFill>
                <a:latin typeface="Graphik Medium" panose="020B0503030202060203" pitchFamily="34" charset="77"/>
                <a:cs typeface="Open Sans Light"/>
              </a:rPr>
              <a:t>Email: stressfree@bonzai-intranet.com</a:t>
            </a:r>
          </a:p>
        </p:txBody>
      </p:sp>
      <p:pic>
        <p:nvPicPr>
          <p:cNvPr id="6" name="Imagen 5">
            <a:extLst>
              <a:ext uri="{FF2B5EF4-FFF2-40B4-BE49-F238E27FC236}">
                <a16:creationId xmlns:a16="http://schemas.microsoft.com/office/drawing/2014/main" id="{69E10807-554E-744E-AE25-C72A36628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4480" y="1761564"/>
            <a:ext cx="3961041" cy="208280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bject 38"/>
          <p:cNvSpPr txBox="1"/>
          <p:nvPr/>
        </p:nvSpPr>
        <p:spPr>
          <a:xfrm>
            <a:off x="2159646" y="1914151"/>
            <a:ext cx="7490792" cy="3276474"/>
          </a:xfrm>
          <a:prstGeom prst="rect">
            <a:avLst/>
          </a:prstGeom>
        </p:spPr>
        <p:txBody>
          <a:bodyPr vert="horz" wrap="square" lIns="0" tIns="0" rIns="0" bIns="0" rtlCol="0">
            <a:spAutoFit/>
          </a:bodyPr>
          <a:lstStyle/>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Recommended core team size (less than 9 people, 3 key decision makers), otherwise coordination or meetings and decision making may be challenging</a:t>
            </a:r>
          </a:p>
          <a:p>
            <a:pPr lvl="0">
              <a:lnSpc>
                <a:spcPct val="150000"/>
              </a:lnSpc>
            </a:pPr>
            <a:endPar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Core project team representatives are different than the greater group of stakeholders (no need to involve every department on core project team)</a:t>
            </a:r>
          </a:p>
          <a:p>
            <a:pPr lvl="0">
              <a:lnSpc>
                <a:spcPct val="150000"/>
              </a:lnSpc>
            </a:pPr>
            <a:endPar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Having a Content Strategist to work with the core team is beneficial</a:t>
            </a:r>
          </a:p>
          <a:p>
            <a:pPr lvl="0">
              <a:lnSpc>
                <a:spcPct val="150000"/>
              </a:lnSpc>
            </a:pPr>
            <a:endPar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Core project team decision-making will require continual collaboration </a:t>
            </a:r>
          </a:p>
        </p:txBody>
      </p:sp>
      <p:sp>
        <p:nvSpPr>
          <p:cNvPr id="44" name="object 44"/>
          <p:cNvSpPr/>
          <p:nvPr/>
        </p:nvSpPr>
        <p:spPr>
          <a:xfrm>
            <a:off x="10902952" y="5289553"/>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5" name="object 45"/>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46" name="object 46"/>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37" name="object 18">
            <a:extLst>
              <a:ext uri="{FF2B5EF4-FFF2-40B4-BE49-F238E27FC236}">
                <a16:creationId xmlns:a16="http://schemas.microsoft.com/office/drawing/2014/main" id="{D6FBD824-6308-2243-9EBD-EEC2FA2698ED}"/>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43" name="object 5">
            <a:extLst>
              <a:ext uri="{FF2B5EF4-FFF2-40B4-BE49-F238E27FC236}">
                <a16:creationId xmlns:a16="http://schemas.microsoft.com/office/drawing/2014/main" id="{F2488FBE-8A0C-2C45-A5D2-DBCB671BB5CA}"/>
              </a:ext>
            </a:extLst>
          </p:cNvPr>
          <p:cNvSpPr/>
          <p:nvPr/>
        </p:nvSpPr>
        <p:spPr>
          <a:xfrm>
            <a:off x="457200" y="6612470"/>
            <a:ext cx="90716" cy="97167"/>
          </a:xfrm>
          <a:prstGeom prst="rect">
            <a:avLst/>
          </a:prstGeom>
          <a:blipFill>
            <a:blip r:embed="rId3" cstate="print"/>
            <a:stretch>
              <a:fillRect/>
            </a:stretch>
          </a:blipFill>
        </p:spPr>
        <p:txBody>
          <a:bodyPr wrap="square" lIns="0" tIns="0" rIns="0" bIns="0" rtlCol="0"/>
          <a:lstStyle/>
          <a:p>
            <a:endParaRPr/>
          </a:p>
        </p:txBody>
      </p:sp>
      <p:sp>
        <p:nvSpPr>
          <p:cNvPr id="47" name="object 6">
            <a:extLst>
              <a:ext uri="{FF2B5EF4-FFF2-40B4-BE49-F238E27FC236}">
                <a16:creationId xmlns:a16="http://schemas.microsoft.com/office/drawing/2014/main" id="{AD31E17B-78D9-A445-9BF4-A0BAA489FBFE}"/>
              </a:ext>
            </a:extLst>
          </p:cNvPr>
          <p:cNvSpPr/>
          <p:nvPr/>
        </p:nvSpPr>
        <p:spPr>
          <a:xfrm>
            <a:off x="578243" y="6609880"/>
            <a:ext cx="113220" cy="102361"/>
          </a:xfrm>
          <a:prstGeom prst="rect">
            <a:avLst/>
          </a:prstGeom>
          <a:blipFill>
            <a:blip r:embed="rId4" cstate="print"/>
            <a:stretch>
              <a:fillRect/>
            </a:stretch>
          </a:blipFill>
        </p:spPr>
        <p:txBody>
          <a:bodyPr wrap="square" lIns="0" tIns="0" rIns="0" bIns="0" rtlCol="0"/>
          <a:lstStyle/>
          <a:p>
            <a:endParaRPr/>
          </a:p>
        </p:txBody>
      </p:sp>
      <p:pic>
        <p:nvPicPr>
          <p:cNvPr id="51" name="Imagen 50">
            <a:extLst>
              <a:ext uri="{FF2B5EF4-FFF2-40B4-BE49-F238E27FC236}">
                <a16:creationId xmlns:a16="http://schemas.microsoft.com/office/drawing/2014/main" id="{B1D0A10F-402B-8A4B-B1FD-2725C21449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54" name="Text Placeholder 3">
            <a:extLst>
              <a:ext uri="{FF2B5EF4-FFF2-40B4-BE49-F238E27FC236}">
                <a16:creationId xmlns:a16="http://schemas.microsoft.com/office/drawing/2014/main" id="{70CCDB07-54C1-5447-8B92-234B52A5125E}"/>
              </a:ext>
            </a:extLst>
          </p:cNvPr>
          <p:cNvSpPr txBox="1">
            <a:spLocks/>
          </p:cNvSpPr>
          <p:nvPr/>
        </p:nvSpPr>
        <p:spPr>
          <a:xfrm>
            <a:off x="428624" y="373974"/>
            <a:ext cx="6878130" cy="476539"/>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6"/>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7"/>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Key Recommendations</a:t>
            </a:r>
            <a:endParaRPr lang="en-US" sz="3375" b="1" dirty="0">
              <a:solidFill>
                <a:srgbClr val="000000"/>
              </a:solidFill>
              <a:latin typeface="Graphik" panose="020B0503030202060203" pitchFamily="34" charset="77"/>
            </a:endParaRPr>
          </a:p>
        </p:txBody>
      </p:sp>
      <p:sp>
        <p:nvSpPr>
          <p:cNvPr id="55" name="object 36">
            <a:extLst>
              <a:ext uri="{FF2B5EF4-FFF2-40B4-BE49-F238E27FC236}">
                <a16:creationId xmlns:a16="http://schemas.microsoft.com/office/drawing/2014/main" id="{EBC8B895-51DD-9A49-96B1-2D491FE8854A}"/>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sp>
        <p:nvSpPr>
          <p:cNvPr id="56" name="CuadroTexto 55">
            <a:extLst>
              <a:ext uri="{FF2B5EF4-FFF2-40B4-BE49-F238E27FC236}">
                <a16:creationId xmlns:a16="http://schemas.microsoft.com/office/drawing/2014/main" id="{13394C5C-E6ED-6049-8114-4DBE3F11BB6C}"/>
              </a:ext>
            </a:extLst>
          </p:cNvPr>
          <p:cNvSpPr txBox="1"/>
          <p:nvPr/>
        </p:nvSpPr>
        <p:spPr>
          <a:xfrm>
            <a:off x="1677046" y="1886017"/>
            <a:ext cx="4826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2400" b="1" i="0" u="none" strike="noStrike" kern="1200" cap="none" spc="0" normalizeH="0" baseline="0" noProof="0" dirty="0">
                <a:ln>
                  <a:noFill/>
                </a:ln>
                <a:solidFill>
                  <a:srgbClr val="2DCCD3"/>
                </a:solidFill>
                <a:effectLst/>
                <a:uLnTx/>
                <a:uFillTx/>
                <a:latin typeface="Font Awesome 5 Pro Light" panose="02000503000000000000" pitchFamily="2" charset="0"/>
                <a:ea typeface="+mn-ea"/>
                <a:cs typeface="+mn-cs"/>
              </a:rPr>
              <a:t></a:t>
            </a:r>
            <a:endParaRPr kumimoji="0" lang="es-MX" sz="2400" b="0" i="0" u="none" strike="noStrike" kern="1200" cap="none" spc="0" normalizeH="0" baseline="0" noProof="0" dirty="0">
              <a:ln>
                <a:noFill/>
              </a:ln>
              <a:solidFill>
                <a:srgbClr val="2DCCD3"/>
              </a:solidFill>
              <a:effectLst/>
              <a:uLnTx/>
              <a:uFillTx/>
              <a:latin typeface="Font Awesome 5 Pro Light" panose="02000503000000000000" pitchFamily="2" charset="0"/>
              <a:ea typeface="+mn-ea"/>
              <a:cs typeface="+mn-cs"/>
            </a:endParaRPr>
          </a:p>
        </p:txBody>
      </p:sp>
      <p:sp>
        <p:nvSpPr>
          <p:cNvPr id="57" name="CuadroTexto 56">
            <a:extLst>
              <a:ext uri="{FF2B5EF4-FFF2-40B4-BE49-F238E27FC236}">
                <a16:creationId xmlns:a16="http://schemas.microsoft.com/office/drawing/2014/main" id="{8F13D50E-CB09-D540-BEC4-7459C49F00B9}"/>
              </a:ext>
            </a:extLst>
          </p:cNvPr>
          <p:cNvSpPr txBox="1"/>
          <p:nvPr/>
        </p:nvSpPr>
        <p:spPr>
          <a:xfrm>
            <a:off x="1677046" y="3015677"/>
            <a:ext cx="4826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2400" b="1" i="0" u="none" strike="noStrike" kern="1200" cap="none" spc="0" normalizeH="0" baseline="0" noProof="0" dirty="0">
                <a:ln>
                  <a:noFill/>
                </a:ln>
                <a:solidFill>
                  <a:srgbClr val="2DCCD3"/>
                </a:solidFill>
                <a:effectLst/>
                <a:uLnTx/>
                <a:uFillTx/>
                <a:latin typeface="Font Awesome 5 Pro Light" panose="02000503000000000000" pitchFamily="2" charset="0"/>
                <a:ea typeface="+mn-ea"/>
                <a:cs typeface="+mn-cs"/>
              </a:rPr>
              <a:t></a:t>
            </a:r>
            <a:endParaRPr kumimoji="0" lang="es-MX" sz="2400" b="0" i="0" u="none" strike="noStrike" kern="1200" cap="none" spc="0" normalizeH="0" baseline="0" noProof="0" dirty="0">
              <a:ln>
                <a:noFill/>
              </a:ln>
              <a:solidFill>
                <a:srgbClr val="2DCCD3"/>
              </a:solidFill>
              <a:effectLst/>
              <a:uLnTx/>
              <a:uFillTx/>
              <a:latin typeface="Font Awesome 5 Pro Light" panose="02000503000000000000" pitchFamily="2" charset="0"/>
              <a:ea typeface="+mn-ea"/>
              <a:cs typeface="+mn-cs"/>
            </a:endParaRPr>
          </a:p>
        </p:txBody>
      </p:sp>
      <p:sp>
        <p:nvSpPr>
          <p:cNvPr id="58" name="CuadroTexto 57">
            <a:extLst>
              <a:ext uri="{FF2B5EF4-FFF2-40B4-BE49-F238E27FC236}">
                <a16:creationId xmlns:a16="http://schemas.microsoft.com/office/drawing/2014/main" id="{1ED60DC4-8A28-954B-B360-91787D0EA10A}"/>
              </a:ext>
            </a:extLst>
          </p:cNvPr>
          <p:cNvSpPr txBox="1"/>
          <p:nvPr/>
        </p:nvSpPr>
        <p:spPr>
          <a:xfrm>
            <a:off x="1677046" y="4107553"/>
            <a:ext cx="4826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2400" b="1" i="0" u="none" strike="noStrike" kern="1200" cap="none" spc="0" normalizeH="0" baseline="0" noProof="0" dirty="0">
                <a:ln>
                  <a:noFill/>
                </a:ln>
                <a:solidFill>
                  <a:srgbClr val="2DCCD3"/>
                </a:solidFill>
                <a:effectLst/>
                <a:uLnTx/>
                <a:uFillTx/>
                <a:latin typeface="Font Awesome 5 Pro Light" panose="02000503000000000000" pitchFamily="2" charset="0"/>
                <a:ea typeface="+mn-ea"/>
                <a:cs typeface="+mn-cs"/>
              </a:rPr>
              <a:t></a:t>
            </a:r>
            <a:endParaRPr kumimoji="0" lang="es-MX" sz="2400" b="0" i="0" u="none" strike="noStrike" kern="1200" cap="none" spc="0" normalizeH="0" baseline="0" noProof="0" dirty="0">
              <a:ln>
                <a:noFill/>
              </a:ln>
              <a:solidFill>
                <a:srgbClr val="2DCCD3"/>
              </a:solidFill>
              <a:effectLst/>
              <a:uLnTx/>
              <a:uFillTx/>
              <a:latin typeface="Font Awesome 5 Pro Light" panose="02000503000000000000" pitchFamily="2" charset="0"/>
              <a:ea typeface="+mn-ea"/>
              <a:cs typeface="+mn-cs"/>
            </a:endParaRPr>
          </a:p>
        </p:txBody>
      </p:sp>
      <p:sp>
        <p:nvSpPr>
          <p:cNvPr id="59" name="CuadroTexto 58">
            <a:extLst>
              <a:ext uri="{FF2B5EF4-FFF2-40B4-BE49-F238E27FC236}">
                <a16:creationId xmlns:a16="http://schemas.microsoft.com/office/drawing/2014/main" id="{48A4A807-0B31-B349-8AF3-64F640B0DF4A}"/>
              </a:ext>
            </a:extLst>
          </p:cNvPr>
          <p:cNvSpPr txBox="1"/>
          <p:nvPr/>
        </p:nvSpPr>
        <p:spPr>
          <a:xfrm>
            <a:off x="1677046" y="4828445"/>
            <a:ext cx="4826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2400" b="1" i="0" u="none" strike="noStrike" kern="1200" cap="none" spc="0" normalizeH="0" baseline="0" noProof="0" dirty="0">
                <a:ln>
                  <a:noFill/>
                </a:ln>
                <a:solidFill>
                  <a:srgbClr val="2DCCD3"/>
                </a:solidFill>
                <a:effectLst/>
                <a:uLnTx/>
                <a:uFillTx/>
                <a:latin typeface="Font Awesome 5 Pro Light" panose="02000503000000000000" pitchFamily="2" charset="0"/>
                <a:ea typeface="+mn-ea"/>
                <a:cs typeface="+mn-cs"/>
              </a:rPr>
              <a:t></a:t>
            </a:r>
            <a:endParaRPr kumimoji="0" lang="es-MX" sz="2400" b="0" i="0" u="none" strike="noStrike" kern="1200" cap="none" spc="0" normalizeH="0" baseline="0" noProof="0" dirty="0">
              <a:ln>
                <a:noFill/>
              </a:ln>
              <a:solidFill>
                <a:srgbClr val="2DCCD3"/>
              </a:solidFill>
              <a:effectLst/>
              <a:uLnTx/>
              <a:uFillTx/>
              <a:latin typeface="Font Awesome 5 Pro Light" panose="02000503000000000000" pitchFamily="2" charset="0"/>
              <a:ea typeface="+mn-ea"/>
              <a:cs typeface="+mn-cs"/>
            </a:endParaRPr>
          </a:p>
        </p:txBody>
      </p:sp>
    </p:spTree>
    <p:extLst>
      <p:ext uri="{BB962C8B-B14F-4D97-AF65-F5344CB8AC3E}">
        <p14:creationId xmlns:p14="http://schemas.microsoft.com/office/powerpoint/2010/main" val="8261910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object 37">
            <a:extLst>
              <a:ext uri="{FF2B5EF4-FFF2-40B4-BE49-F238E27FC236}">
                <a16:creationId xmlns:a16="http://schemas.microsoft.com/office/drawing/2014/main" id="{23259FDF-D128-1849-9AD2-0DB14972D69A}"/>
              </a:ext>
            </a:extLst>
          </p:cNvPr>
          <p:cNvSpPr txBox="1"/>
          <p:nvPr/>
        </p:nvSpPr>
        <p:spPr>
          <a:xfrm>
            <a:off x="8104199" y="1930127"/>
            <a:ext cx="2912745" cy="3777957"/>
          </a:xfrm>
          <a:prstGeom prst="rect">
            <a:avLst/>
          </a:prstGeom>
        </p:spPr>
        <p:txBody>
          <a:bodyPr vert="horz" wrap="square" lIns="0" tIns="0" rIns="0" bIns="0" rtlCol="0">
            <a:spAutoFit/>
          </a:bodyPr>
          <a:lstStyle/>
          <a:p>
            <a:pPr marL="298450" marR="5080" indent="-285750">
              <a:lnSpc>
                <a:spcPct val="100000"/>
              </a:lnSpc>
              <a:spcBef>
                <a:spcPts val="875"/>
              </a:spcBef>
              <a:buFont typeface="Arial" panose="020B0604020202020204" pitchFamily="34" charset="0"/>
              <a:buChar char="•"/>
              <a:tabLst>
                <a:tab pos="241300" algn="l"/>
              </a:tabLst>
            </a:pPr>
            <a:r>
              <a:rPr lang="es-MX" sz="1300" dirty="0">
                <a:solidFill>
                  <a:schemeClr val="tx1">
                    <a:lumMod val="95000"/>
                    <a:lumOff val="5000"/>
                  </a:schemeClr>
                </a:solidFill>
                <a:latin typeface="Graphik" panose="020B0503030202060203" pitchFamily="34" charset="77"/>
                <a:cs typeface="Open Sans Light"/>
              </a:rPr>
              <a:t>Charged with maintaining the mandate of the Intranet</a:t>
            </a:r>
          </a:p>
          <a:p>
            <a:pPr marL="298450" marR="5080" indent="-285750">
              <a:lnSpc>
                <a:spcPct val="100000"/>
              </a:lnSpc>
              <a:spcBef>
                <a:spcPts val="875"/>
              </a:spcBef>
              <a:buFont typeface="Arial" panose="020B0604020202020204" pitchFamily="34" charset="0"/>
              <a:buChar char="•"/>
              <a:tabLst>
                <a:tab pos="241300" algn="l"/>
              </a:tabLst>
            </a:pPr>
            <a:r>
              <a:rPr lang="es-MX" sz="1300" dirty="0">
                <a:solidFill>
                  <a:schemeClr val="tx1">
                    <a:lumMod val="95000"/>
                    <a:lumOff val="5000"/>
                  </a:schemeClr>
                </a:solidFill>
                <a:latin typeface="Graphik" panose="020B0503030202060203" pitchFamily="34" charset="77"/>
                <a:cs typeface="Open Sans Light"/>
              </a:rPr>
              <a:t>Typically has one or more executives that have significant clout 	in the organization</a:t>
            </a:r>
          </a:p>
          <a:p>
            <a:pPr marL="298450" marR="5080" indent="-285750">
              <a:lnSpc>
                <a:spcPct val="100000"/>
              </a:lnSpc>
              <a:spcBef>
                <a:spcPts val="875"/>
              </a:spcBef>
              <a:buFont typeface="Arial" panose="020B0604020202020204" pitchFamily="34" charset="0"/>
              <a:buChar char="•"/>
              <a:tabLst>
                <a:tab pos="241300" algn="l"/>
              </a:tabLst>
            </a:pPr>
            <a:r>
              <a:rPr lang="es-MX" sz="1300" dirty="0">
                <a:solidFill>
                  <a:schemeClr val="tx1">
                    <a:lumMod val="95000"/>
                    <a:lumOff val="5000"/>
                  </a:schemeClr>
                </a:solidFill>
                <a:latin typeface="Graphik" panose="020B0503030202060203" pitchFamily="34" charset="77"/>
                <a:cs typeface="Open Sans Light"/>
              </a:rPr>
              <a:t>Should contain the Intranet Owner or Manager as a source of input</a:t>
            </a:r>
          </a:p>
          <a:p>
            <a:pPr marL="298450" marR="5080" indent="-285750">
              <a:lnSpc>
                <a:spcPct val="100000"/>
              </a:lnSpc>
              <a:spcBef>
                <a:spcPts val="875"/>
              </a:spcBef>
              <a:buFont typeface="Arial" panose="020B0604020202020204" pitchFamily="34" charset="0"/>
              <a:buChar char="•"/>
              <a:tabLst>
                <a:tab pos="241300" algn="l"/>
              </a:tabLst>
            </a:pPr>
            <a:r>
              <a:rPr lang="es-MX" sz="1300" dirty="0">
                <a:solidFill>
                  <a:schemeClr val="tx1">
                    <a:lumMod val="95000"/>
                    <a:lumOff val="5000"/>
                  </a:schemeClr>
                </a:solidFill>
                <a:latin typeface="Graphik" panose="020B0503030202060203" pitchFamily="34" charset="77"/>
                <a:cs typeface="Open Sans Light"/>
              </a:rPr>
              <a:t>Must be able to provide financial support for further Intranet initiatives</a:t>
            </a:r>
          </a:p>
          <a:p>
            <a:pPr marL="298450" marR="5080" indent="-285750">
              <a:lnSpc>
                <a:spcPct val="100000"/>
              </a:lnSpc>
              <a:spcBef>
                <a:spcPts val="875"/>
              </a:spcBef>
              <a:buFont typeface="Arial" panose="020B0604020202020204" pitchFamily="34" charset="0"/>
              <a:buChar char="•"/>
              <a:tabLst>
                <a:tab pos="241300" algn="l"/>
              </a:tabLst>
            </a:pPr>
            <a:r>
              <a:rPr lang="es-MX" sz="1300" dirty="0">
                <a:solidFill>
                  <a:schemeClr val="tx1">
                    <a:lumMod val="95000"/>
                    <a:lumOff val="5000"/>
                  </a:schemeClr>
                </a:solidFill>
                <a:latin typeface="Graphik" panose="020B0503030202060203" pitchFamily="34" charset="77"/>
                <a:cs typeface="Open Sans Light"/>
              </a:rPr>
              <a:t>Meets quarterly to discuss Intranet strategy, company strategy and alignment with goals</a:t>
            </a:r>
          </a:p>
          <a:p>
            <a:pPr marL="298450" marR="5080" indent="-285750">
              <a:lnSpc>
                <a:spcPct val="100000"/>
              </a:lnSpc>
              <a:spcBef>
                <a:spcPts val="875"/>
              </a:spcBef>
              <a:buFont typeface="Arial" panose="020B0604020202020204" pitchFamily="34" charset="0"/>
              <a:buChar char="•"/>
              <a:tabLst>
                <a:tab pos="241300" algn="l"/>
              </a:tabLst>
            </a:pPr>
            <a:r>
              <a:rPr lang="es-MX" sz="1300" dirty="0">
                <a:solidFill>
                  <a:schemeClr val="tx1">
                    <a:lumMod val="95000"/>
                    <a:lumOff val="5000"/>
                  </a:schemeClr>
                </a:solidFill>
                <a:latin typeface="Graphik" panose="020B0503030202060203" pitchFamily="34" charset="77"/>
                <a:cs typeface="Open Sans Light"/>
              </a:rPr>
              <a:t>Between 3 – 8 people</a:t>
            </a:r>
          </a:p>
        </p:txBody>
      </p:sp>
      <p:sp>
        <p:nvSpPr>
          <p:cNvPr id="82" name="object 24">
            <a:extLst>
              <a:ext uri="{FF2B5EF4-FFF2-40B4-BE49-F238E27FC236}">
                <a16:creationId xmlns:a16="http://schemas.microsoft.com/office/drawing/2014/main" id="{96819087-90B5-6344-A165-1059F3D69D16}"/>
              </a:ext>
            </a:extLst>
          </p:cNvPr>
          <p:cNvSpPr txBox="1"/>
          <p:nvPr/>
        </p:nvSpPr>
        <p:spPr>
          <a:xfrm>
            <a:off x="8115206" y="1045365"/>
            <a:ext cx="2167044" cy="553998"/>
          </a:xfrm>
          <a:prstGeom prst="rect">
            <a:avLst/>
          </a:prstGeom>
        </p:spPr>
        <p:txBody>
          <a:bodyPr vert="horz" wrap="square" lIns="0" tIns="0" rIns="0" bIns="0" rtlCol="0">
            <a:spAutoFit/>
          </a:bodyPr>
          <a:lstStyle/>
          <a:p>
            <a:pPr marL="429895" marR="5080" indent="-417830">
              <a:lnSpc>
                <a:spcPct val="100000"/>
              </a:lnSpc>
            </a:pPr>
            <a:r>
              <a:rPr lang="en-CA" b="1" dirty="0">
                <a:solidFill>
                  <a:schemeClr val="bg1"/>
                </a:solidFill>
                <a:latin typeface="Graphik Semibold" panose="020B0503030202060203" pitchFamily="34" charset="77"/>
                <a:cs typeface="Open Sans"/>
              </a:rPr>
              <a:t>Intranet Steering</a:t>
            </a:r>
          </a:p>
          <a:p>
            <a:pPr marL="429895" marR="5080" indent="-417830">
              <a:lnSpc>
                <a:spcPct val="100000"/>
              </a:lnSpc>
            </a:pPr>
            <a:r>
              <a:rPr lang="en-CA" b="1" dirty="0">
                <a:solidFill>
                  <a:schemeClr val="bg1"/>
                </a:solidFill>
                <a:latin typeface="Graphik Semibold" panose="020B0503030202060203" pitchFamily="34" charset="77"/>
                <a:cs typeface="Open Sans"/>
              </a:rPr>
              <a:t>Committee</a:t>
            </a:r>
          </a:p>
        </p:txBody>
      </p:sp>
      <p:sp>
        <p:nvSpPr>
          <p:cNvPr id="23" name="object 18">
            <a:extLst>
              <a:ext uri="{FF2B5EF4-FFF2-40B4-BE49-F238E27FC236}">
                <a16:creationId xmlns:a16="http://schemas.microsoft.com/office/drawing/2014/main" id="{AF0AC5FF-B51D-0946-88EE-A75F1A195138}"/>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24" name="object 5">
            <a:extLst>
              <a:ext uri="{FF2B5EF4-FFF2-40B4-BE49-F238E27FC236}">
                <a16:creationId xmlns:a16="http://schemas.microsoft.com/office/drawing/2014/main" id="{03AB3F74-B52B-944A-8C1A-3F3E6C9D0A54}"/>
              </a:ext>
            </a:extLst>
          </p:cNvPr>
          <p:cNvSpPr/>
          <p:nvPr/>
        </p:nvSpPr>
        <p:spPr>
          <a:xfrm>
            <a:off x="457200" y="6612470"/>
            <a:ext cx="90716" cy="97167"/>
          </a:xfrm>
          <a:prstGeom prst="rect">
            <a:avLst/>
          </a:prstGeom>
          <a:blipFill>
            <a:blip r:embed="rId2" cstate="print"/>
            <a:stretch>
              <a:fillRect/>
            </a:stretch>
          </a:blipFill>
        </p:spPr>
        <p:txBody>
          <a:bodyPr wrap="square" lIns="0" tIns="0" rIns="0" bIns="0" rtlCol="0"/>
          <a:lstStyle/>
          <a:p>
            <a:endParaRPr/>
          </a:p>
        </p:txBody>
      </p:sp>
      <p:sp>
        <p:nvSpPr>
          <p:cNvPr id="25" name="object 6">
            <a:extLst>
              <a:ext uri="{FF2B5EF4-FFF2-40B4-BE49-F238E27FC236}">
                <a16:creationId xmlns:a16="http://schemas.microsoft.com/office/drawing/2014/main" id="{61C09B98-1485-FB44-97BE-57BFF480F881}"/>
              </a:ext>
            </a:extLst>
          </p:cNvPr>
          <p:cNvSpPr/>
          <p:nvPr/>
        </p:nvSpPr>
        <p:spPr>
          <a:xfrm>
            <a:off x="578243" y="6609880"/>
            <a:ext cx="113220" cy="102361"/>
          </a:xfrm>
          <a:prstGeom prst="rect">
            <a:avLst/>
          </a:prstGeom>
          <a:blipFill>
            <a:blip r:embed="rId3" cstate="print"/>
            <a:stretch>
              <a:fillRect/>
            </a:stretch>
          </a:blipFill>
        </p:spPr>
        <p:txBody>
          <a:bodyPr wrap="square" lIns="0" tIns="0" rIns="0" bIns="0" rtlCol="0"/>
          <a:lstStyle/>
          <a:p>
            <a:endParaRPr/>
          </a:p>
        </p:txBody>
      </p:sp>
      <p:pic>
        <p:nvPicPr>
          <p:cNvPr id="27" name="Imagen 26">
            <a:extLst>
              <a:ext uri="{FF2B5EF4-FFF2-40B4-BE49-F238E27FC236}">
                <a16:creationId xmlns:a16="http://schemas.microsoft.com/office/drawing/2014/main" id="{67A2EF9F-96A7-9845-AD35-6F81E87E72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28" name="Text Placeholder 3">
            <a:extLst>
              <a:ext uri="{FF2B5EF4-FFF2-40B4-BE49-F238E27FC236}">
                <a16:creationId xmlns:a16="http://schemas.microsoft.com/office/drawing/2014/main" id="{758CC042-3F32-BB4B-A5D7-8FC27C02377E}"/>
              </a:ext>
            </a:extLst>
          </p:cNvPr>
          <p:cNvSpPr txBox="1">
            <a:spLocks/>
          </p:cNvSpPr>
          <p:nvPr/>
        </p:nvSpPr>
        <p:spPr>
          <a:xfrm>
            <a:off x="428624" y="373974"/>
            <a:ext cx="5550145" cy="920254"/>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Intranet Team Operational Structure</a:t>
            </a:r>
            <a:endParaRPr lang="en-US" sz="3375" b="1" dirty="0">
              <a:solidFill>
                <a:srgbClr val="000000"/>
              </a:solidFill>
              <a:latin typeface="Graphik" panose="020B0503030202060203" pitchFamily="34" charset="77"/>
            </a:endParaRPr>
          </a:p>
        </p:txBody>
      </p:sp>
      <p:sp>
        <p:nvSpPr>
          <p:cNvPr id="38" name="object 36">
            <a:extLst>
              <a:ext uri="{FF2B5EF4-FFF2-40B4-BE49-F238E27FC236}">
                <a16:creationId xmlns:a16="http://schemas.microsoft.com/office/drawing/2014/main" id="{BD301CFF-6CD1-8843-996D-72C0FB51FEC6}"/>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pic>
        <p:nvPicPr>
          <p:cNvPr id="35" name="Imagen 34">
            <a:extLst>
              <a:ext uri="{FF2B5EF4-FFF2-40B4-BE49-F238E27FC236}">
                <a16:creationId xmlns:a16="http://schemas.microsoft.com/office/drawing/2014/main" id="{C790BCDA-039B-824D-BC1E-6D47069AD95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4556" y="1653909"/>
            <a:ext cx="6803852" cy="4082311"/>
          </a:xfrm>
          <a:prstGeom prst="rect">
            <a:avLst/>
          </a:prstGeom>
        </p:spPr>
      </p:pic>
    </p:spTree>
    <p:extLst>
      <p:ext uri="{BB962C8B-B14F-4D97-AF65-F5344CB8AC3E}">
        <p14:creationId xmlns:p14="http://schemas.microsoft.com/office/powerpoint/2010/main" val="860649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object 18">
            <a:extLst>
              <a:ext uri="{FF2B5EF4-FFF2-40B4-BE49-F238E27FC236}">
                <a16:creationId xmlns:a16="http://schemas.microsoft.com/office/drawing/2014/main" id="{BB63AC1B-8EAC-0240-BF16-1D543CA6C029}"/>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48" name="object 44">
            <a:extLst>
              <a:ext uri="{FF2B5EF4-FFF2-40B4-BE49-F238E27FC236}">
                <a16:creationId xmlns:a16="http://schemas.microsoft.com/office/drawing/2014/main" id="{B2EF9C8E-C8F2-1541-AF0E-F9983E4957A7}"/>
              </a:ext>
            </a:extLst>
          </p:cNvPr>
          <p:cNvSpPr/>
          <p:nvPr/>
        </p:nvSpPr>
        <p:spPr>
          <a:xfrm>
            <a:off x="10902952" y="5289553"/>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9" name="object 45">
            <a:extLst>
              <a:ext uri="{FF2B5EF4-FFF2-40B4-BE49-F238E27FC236}">
                <a16:creationId xmlns:a16="http://schemas.microsoft.com/office/drawing/2014/main" id="{6DFBD8CB-AB7D-0841-B111-B902FBEAD3BA}"/>
              </a:ext>
            </a:extLst>
          </p:cNvPr>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50" name="object 46">
            <a:extLst>
              <a:ext uri="{FF2B5EF4-FFF2-40B4-BE49-F238E27FC236}">
                <a16:creationId xmlns:a16="http://schemas.microsoft.com/office/drawing/2014/main" id="{1C20B84E-71DC-FC4C-B5EA-B588F33B7854}"/>
              </a:ext>
            </a:extLst>
          </p:cNvPr>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45" name="object 5">
            <a:extLst>
              <a:ext uri="{FF2B5EF4-FFF2-40B4-BE49-F238E27FC236}">
                <a16:creationId xmlns:a16="http://schemas.microsoft.com/office/drawing/2014/main" id="{7AC5D067-1547-B542-ACF2-5B480EE5D39B}"/>
              </a:ext>
            </a:extLst>
          </p:cNvPr>
          <p:cNvSpPr/>
          <p:nvPr/>
        </p:nvSpPr>
        <p:spPr>
          <a:xfrm>
            <a:off x="457200" y="6612470"/>
            <a:ext cx="90716" cy="97167"/>
          </a:xfrm>
          <a:prstGeom prst="rect">
            <a:avLst/>
          </a:prstGeom>
          <a:blipFill>
            <a:blip r:embed="rId2" cstate="print"/>
            <a:stretch>
              <a:fillRect/>
            </a:stretch>
          </a:blipFill>
        </p:spPr>
        <p:txBody>
          <a:bodyPr wrap="square" lIns="0" tIns="0" rIns="0" bIns="0" rtlCol="0"/>
          <a:lstStyle/>
          <a:p>
            <a:endParaRPr/>
          </a:p>
        </p:txBody>
      </p:sp>
      <p:sp>
        <p:nvSpPr>
          <p:cNvPr id="56" name="object 6">
            <a:extLst>
              <a:ext uri="{FF2B5EF4-FFF2-40B4-BE49-F238E27FC236}">
                <a16:creationId xmlns:a16="http://schemas.microsoft.com/office/drawing/2014/main" id="{8D251B3B-B91E-194B-B386-3F725E8C3931}"/>
              </a:ext>
            </a:extLst>
          </p:cNvPr>
          <p:cNvSpPr/>
          <p:nvPr/>
        </p:nvSpPr>
        <p:spPr>
          <a:xfrm>
            <a:off x="578243" y="6609880"/>
            <a:ext cx="113220" cy="102361"/>
          </a:xfrm>
          <a:prstGeom prst="rect">
            <a:avLst/>
          </a:prstGeom>
          <a:blipFill>
            <a:blip r:embed="rId3" cstate="print"/>
            <a:stretch>
              <a:fillRect/>
            </a:stretch>
          </a:blipFill>
        </p:spPr>
        <p:txBody>
          <a:bodyPr wrap="square" lIns="0" tIns="0" rIns="0" bIns="0" rtlCol="0"/>
          <a:lstStyle/>
          <a:p>
            <a:endParaRPr/>
          </a:p>
        </p:txBody>
      </p:sp>
      <p:pic>
        <p:nvPicPr>
          <p:cNvPr id="58" name="Imagen 57">
            <a:extLst>
              <a:ext uri="{FF2B5EF4-FFF2-40B4-BE49-F238E27FC236}">
                <a16:creationId xmlns:a16="http://schemas.microsoft.com/office/drawing/2014/main" id="{1CED7C7B-5987-5B49-B0DF-E1148C1DDB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67" name="object 36">
            <a:extLst>
              <a:ext uri="{FF2B5EF4-FFF2-40B4-BE49-F238E27FC236}">
                <a16:creationId xmlns:a16="http://schemas.microsoft.com/office/drawing/2014/main" id="{06E7DC9B-80D5-BA47-ACFF-40D67A8D2BA8}"/>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sp>
        <p:nvSpPr>
          <p:cNvPr id="68" name="Text Placeholder 3">
            <a:extLst>
              <a:ext uri="{FF2B5EF4-FFF2-40B4-BE49-F238E27FC236}">
                <a16:creationId xmlns:a16="http://schemas.microsoft.com/office/drawing/2014/main" id="{723AF0D4-4DF3-1F48-9AEC-244431C2E902}"/>
              </a:ext>
            </a:extLst>
          </p:cNvPr>
          <p:cNvSpPr txBox="1">
            <a:spLocks/>
          </p:cNvSpPr>
          <p:nvPr/>
        </p:nvSpPr>
        <p:spPr>
          <a:xfrm>
            <a:off x="428624" y="373974"/>
            <a:ext cx="5550145" cy="443533"/>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Intranet Working Group</a:t>
            </a:r>
          </a:p>
        </p:txBody>
      </p:sp>
      <p:sp>
        <p:nvSpPr>
          <p:cNvPr id="4" name="Rectángulo 3">
            <a:extLst>
              <a:ext uri="{FF2B5EF4-FFF2-40B4-BE49-F238E27FC236}">
                <a16:creationId xmlns:a16="http://schemas.microsoft.com/office/drawing/2014/main" id="{4438CC0C-65A5-6143-87A8-527751C4143C}"/>
              </a:ext>
            </a:extLst>
          </p:cNvPr>
          <p:cNvSpPr/>
          <p:nvPr/>
        </p:nvSpPr>
        <p:spPr>
          <a:xfrm>
            <a:off x="2064327" y="1151294"/>
            <a:ext cx="7190509" cy="526473"/>
          </a:xfrm>
          <a:prstGeom prst="rect">
            <a:avLst/>
          </a:prstGeom>
          <a:solidFill>
            <a:srgbClr val="4C92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6" name="Rectángulo 15">
            <a:extLst>
              <a:ext uri="{FF2B5EF4-FFF2-40B4-BE49-F238E27FC236}">
                <a16:creationId xmlns:a16="http://schemas.microsoft.com/office/drawing/2014/main" id="{7291EBDD-85B3-134A-B41D-62BD44CC3FCA}"/>
              </a:ext>
            </a:extLst>
          </p:cNvPr>
          <p:cNvSpPr/>
          <p:nvPr/>
        </p:nvSpPr>
        <p:spPr>
          <a:xfrm>
            <a:off x="2064327" y="2558060"/>
            <a:ext cx="7190509" cy="526473"/>
          </a:xfrm>
          <a:prstGeom prst="rect">
            <a:avLst/>
          </a:prstGeom>
          <a:solidFill>
            <a:srgbClr val="40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7" name="Rectángulo 16">
            <a:extLst>
              <a:ext uri="{FF2B5EF4-FFF2-40B4-BE49-F238E27FC236}">
                <a16:creationId xmlns:a16="http://schemas.microsoft.com/office/drawing/2014/main" id="{D3C92D0E-58FF-D44B-B267-3E1E73DECCAA}"/>
              </a:ext>
            </a:extLst>
          </p:cNvPr>
          <p:cNvSpPr/>
          <p:nvPr/>
        </p:nvSpPr>
        <p:spPr>
          <a:xfrm>
            <a:off x="2128653" y="4421009"/>
            <a:ext cx="7126183" cy="526473"/>
          </a:xfrm>
          <a:prstGeom prst="rect">
            <a:avLst/>
          </a:prstGeom>
          <a:solidFill>
            <a:srgbClr val="345B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8" name="Text Placeholder 3">
            <a:extLst>
              <a:ext uri="{FF2B5EF4-FFF2-40B4-BE49-F238E27FC236}">
                <a16:creationId xmlns:a16="http://schemas.microsoft.com/office/drawing/2014/main" id="{B973DFF2-57ED-7649-AEA0-E2A0D3686781}"/>
              </a:ext>
            </a:extLst>
          </p:cNvPr>
          <p:cNvSpPr txBox="1">
            <a:spLocks/>
          </p:cNvSpPr>
          <p:nvPr/>
        </p:nvSpPr>
        <p:spPr>
          <a:xfrm>
            <a:off x="2289143" y="1756761"/>
            <a:ext cx="6965693" cy="724572"/>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r>
              <a:rPr lang="en-US" sz="1400" dirty="0">
                <a:solidFill>
                  <a:srgbClr val="000000"/>
                </a:solidFill>
                <a:latin typeface="Graphik" panose="020B0503030202060203" pitchFamily="34" charset="77"/>
              </a:rPr>
              <a:t>Decides which features will be taken to the Steering Committee for funding</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r>
              <a:rPr lang="en-US" sz="1400" dirty="0">
                <a:solidFill>
                  <a:srgbClr val="000000"/>
                </a:solidFill>
                <a:latin typeface="Graphik" panose="020B0503030202060203" pitchFamily="34" charset="77"/>
              </a:rPr>
              <a:t>Between 4-8 people</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endParaRPr kumimoji="0" lang="en-US" sz="1200" b="0" i="0" u="none" strike="noStrike" kern="1200" cap="none" spc="0" normalizeH="0" baseline="0" noProof="0" dirty="0">
              <a:ln>
                <a:noFill/>
              </a:ln>
              <a:solidFill>
                <a:srgbClr val="000000"/>
              </a:solidFill>
              <a:effectLst/>
              <a:uLnTx/>
              <a:uFillTx/>
              <a:latin typeface="Graphik Light" charset="0"/>
            </a:endParaRPr>
          </a:p>
        </p:txBody>
      </p:sp>
      <p:sp>
        <p:nvSpPr>
          <p:cNvPr id="19" name="Text Placeholder 3">
            <a:extLst>
              <a:ext uri="{FF2B5EF4-FFF2-40B4-BE49-F238E27FC236}">
                <a16:creationId xmlns:a16="http://schemas.microsoft.com/office/drawing/2014/main" id="{D2E40D5D-4905-FA47-B65B-1A8142108583}"/>
              </a:ext>
            </a:extLst>
          </p:cNvPr>
          <p:cNvSpPr txBox="1">
            <a:spLocks/>
          </p:cNvSpPr>
          <p:nvPr/>
        </p:nvSpPr>
        <p:spPr>
          <a:xfrm>
            <a:off x="2128653" y="1275311"/>
            <a:ext cx="6813293" cy="343575"/>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600" u="none" strike="noStrike" kern="1200" cap="none" spc="0" normalizeH="0" baseline="0" noProof="0" dirty="0">
                <a:ln>
                  <a:noFill/>
                </a:ln>
                <a:solidFill>
                  <a:schemeClr val="bg1"/>
                </a:solidFill>
                <a:effectLst/>
                <a:uLnTx/>
                <a:uFillTx/>
                <a:latin typeface="Graphik Medium" panose="020B0503030202060203" pitchFamily="34" charset="77"/>
              </a:rPr>
              <a:t>Responsible for the day to day management of the Intranet</a:t>
            </a:r>
            <a:endParaRPr kumimoji="0" lang="es-MX" sz="1600" u="none" strike="noStrike" kern="1200" cap="none" spc="0" normalizeH="0" baseline="0" noProof="0" dirty="0">
              <a:ln>
                <a:noFill/>
              </a:ln>
              <a:solidFill>
                <a:schemeClr val="bg1"/>
              </a:solidFill>
              <a:effectLst/>
              <a:uLnTx/>
              <a:uFillTx/>
              <a:latin typeface="Graphik Medium" panose="020B0503030202060203" pitchFamily="34" charset="77"/>
            </a:endParaRPr>
          </a:p>
        </p:txBody>
      </p:sp>
      <p:sp>
        <p:nvSpPr>
          <p:cNvPr id="21" name="Text Placeholder 3">
            <a:extLst>
              <a:ext uri="{FF2B5EF4-FFF2-40B4-BE49-F238E27FC236}">
                <a16:creationId xmlns:a16="http://schemas.microsoft.com/office/drawing/2014/main" id="{3F248E55-18BA-8F44-847B-3CDEEA915BF2}"/>
              </a:ext>
            </a:extLst>
          </p:cNvPr>
          <p:cNvSpPr txBox="1">
            <a:spLocks/>
          </p:cNvSpPr>
          <p:nvPr/>
        </p:nvSpPr>
        <p:spPr>
          <a:xfrm>
            <a:off x="2289143" y="3169963"/>
            <a:ext cx="6965693" cy="724572"/>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r>
              <a:rPr lang="en-US" sz="1400" dirty="0">
                <a:solidFill>
                  <a:srgbClr val="000000"/>
                </a:solidFill>
                <a:latin typeface="Graphik" panose="020B0503030202060203" pitchFamily="34" charset="77"/>
              </a:rPr>
              <a:t>Intranet Owner</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r>
              <a:rPr lang="en-US" sz="1400" dirty="0">
                <a:solidFill>
                  <a:srgbClr val="000000"/>
                </a:solidFill>
                <a:latin typeface="Graphik" panose="020B0503030202060203" pitchFamily="34" charset="77"/>
              </a:rPr>
              <a:t>Technology Team</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r>
              <a:rPr lang="en-US" sz="1400" dirty="0">
                <a:solidFill>
                  <a:srgbClr val="000000"/>
                </a:solidFill>
                <a:latin typeface="Graphik" panose="020B0503030202060203" pitchFamily="34" charset="77"/>
              </a:rPr>
              <a:t>End User Advocate</a:t>
            </a:r>
          </a:p>
        </p:txBody>
      </p:sp>
      <p:sp>
        <p:nvSpPr>
          <p:cNvPr id="22" name="Text Placeholder 3">
            <a:extLst>
              <a:ext uri="{FF2B5EF4-FFF2-40B4-BE49-F238E27FC236}">
                <a16:creationId xmlns:a16="http://schemas.microsoft.com/office/drawing/2014/main" id="{A936C4CE-87DC-0F4A-A646-81B42A47FB92}"/>
              </a:ext>
            </a:extLst>
          </p:cNvPr>
          <p:cNvSpPr txBox="1">
            <a:spLocks/>
          </p:cNvSpPr>
          <p:nvPr/>
        </p:nvSpPr>
        <p:spPr>
          <a:xfrm>
            <a:off x="2128653" y="2688513"/>
            <a:ext cx="6813293" cy="343575"/>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600" u="none" strike="noStrike" kern="1200" cap="none" spc="0" normalizeH="0" baseline="0" noProof="0" dirty="0">
                <a:ln>
                  <a:noFill/>
                </a:ln>
                <a:solidFill>
                  <a:schemeClr val="bg1"/>
                </a:solidFill>
                <a:effectLst/>
                <a:uLnTx/>
                <a:uFillTx/>
                <a:latin typeface="Graphik Medium" panose="020B0503030202060203" pitchFamily="34" charset="77"/>
              </a:rPr>
              <a:t>Working Group Members</a:t>
            </a:r>
            <a:endParaRPr kumimoji="0" lang="es-MX" sz="1600" u="none" strike="noStrike" kern="1200" cap="none" spc="0" normalizeH="0" baseline="0" noProof="0" dirty="0">
              <a:ln>
                <a:noFill/>
              </a:ln>
              <a:solidFill>
                <a:schemeClr val="bg1"/>
              </a:solidFill>
              <a:effectLst/>
              <a:uLnTx/>
              <a:uFillTx/>
              <a:latin typeface="Graphik Medium" panose="020B0503030202060203" pitchFamily="34" charset="77"/>
            </a:endParaRPr>
          </a:p>
        </p:txBody>
      </p:sp>
      <p:sp>
        <p:nvSpPr>
          <p:cNvPr id="23" name="Text Placeholder 3">
            <a:extLst>
              <a:ext uri="{FF2B5EF4-FFF2-40B4-BE49-F238E27FC236}">
                <a16:creationId xmlns:a16="http://schemas.microsoft.com/office/drawing/2014/main" id="{1993A018-1552-F240-B496-FCFFE47F616C}"/>
              </a:ext>
            </a:extLst>
          </p:cNvPr>
          <p:cNvSpPr txBox="1">
            <a:spLocks/>
          </p:cNvSpPr>
          <p:nvPr/>
        </p:nvSpPr>
        <p:spPr>
          <a:xfrm>
            <a:off x="2289143" y="5016429"/>
            <a:ext cx="6965693" cy="724572"/>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r>
              <a:rPr lang="en-US" sz="1400" dirty="0">
                <a:solidFill>
                  <a:srgbClr val="000000"/>
                </a:solidFill>
                <a:latin typeface="Graphik" panose="020B0503030202060203" pitchFamily="34" charset="77"/>
              </a:rPr>
              <a:t>Review Analytics and Usage Patterns</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r>
              <a:rPr lang="en-US" sz="1400" dirty="0">
                <a:solidFill>
                  <a:srgbClr val="000000"/>
                </a:solidFill>
                <a:latin typeface="Graphik" panose="020B0503030202060203" pitchFamily="34" charset="77"/>
              </a:rPr>
              <a:t>Review issues</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r>
              <a:rPr lang="en-US" sz="1400" dirty="0">
                <a:solidFill>
                  <a:srgbClr val="000000"/>
                </a:solidFill>
                <a:latin typeface="Graphik" panose="020B0503030202060203" pitchFamily="34" charset="77"/>
              </a:rPr>
              <a:t>Review end user feedback and feature requests</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endParaRPr kumimoji="0" lang="en-US" sz="1200" b="0" i="0" u="none" strike="noStrike" kern="1200" cap="none" spc="0" normalizeH="0" baseline="0" noProof="0" dirty="0">
              <a:ln>
                <a:noFill/>
              </a:ln>
              <a:solidFill>
                <a:srgbClr val="000000"/>
              </a:solidFill>
              <a:effectLst/>
              <a:uLnTx/>
              <a:uFillTx/>
              <a:latin typeface="Graphik Light" charset="0"/>
            </a:endParaRPr>
          </a:p>
        </p:txBody>
      </p:sp>
      <p:sp>
        <p:nvSpPr>
          <p:cNvPr id="25" name="Text Placeholder 3">
            <a:extLst>
              <a:ext uri="{FF2B5EF4-FFF2-40B4-BE49-F238E27FC236}">
                <a16:creationId xmlns:a16="http://schemas.microsoft.com/office/drawing/2014/main" id="{CB03859F-5E34-024D-9F30-9A676B5092B1}"/>
              </a:ext>
            </a:extLst>
          </p:cNvPr>
          <p:cNvSpPr txBox="1">
            <a:spLocks/>
          </p:cNvSpPr>
          <p:nvPr/>
        </p:nvSpPr>
        <p:spPr>
          <a:xfrm>
            <a:off x="2128653" y="4534979"/>
            <a:ext cx="6813293" cy="343575"/>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600" u="none" strike="noStrike" kern="1200" cap="none" spc="0" normalizeH="0" baseline="0" noProof="0" dirty="0">
                <a:ln>
                  <a:noFill/>
                </a:ln>
                <a:solidFill>
                  <a:schemeClr val="bg1"/>
                </a:solidFill>
                <a:effectLst/>
                <a:uLnTx/>
                <a:uFillTx/>
                <a:latin typeface="Graphik Medium" panose="020B0503030202060203" pitchFamily="34" charset="77"/>
              </a:rPr>
              <a:t>Meets Monthly</a:t>
            </a:r>
            <a:endParaRPr kumimoji="0" lang="es-MX" sz="1600" u="none" strike="noStrike" kern="1200" cap="none" spc="0" normalizeH="0" baseline="0" noProof="0" dirty="0">
              <a:ln>
                <a:noFill/>
              </a:ln>
              <a:solidFill>
                <a:schemeClr val="bg1"/>
              </a:solidFill>
              <a:effectLst/>
              <a:uLnTx/>
              <a:uFillTx/>
              <a:latin typeface="Graphik Medium" panose="020B0503030202060203" pitchFamily="34" charset="77"/>
            </a:endParaRPr>
          </a:p>
        </p:txBody>
      </p:sp>
      <p:sp>
        <p:nvSpPr>
          <p:cNvPr id="26" name="Text Placeholder 3">
            <a:extLst>
              <a:ext uri="{FF2B5EF4-FFF2-40B4-BE49-F238E27FC236}">
                <a16:creationId xmlns:a16="http://schemas.microsoft.com/office/drawing/2014/main" id="{FCBB79BA-07E4-0142-961A-A5AD0F0E48DD}"/>
              </a:ext>
            </a:extLst>
          </p:cNvPr>
          <p:cNvSpPr txBox="1">
            <a:spLocks/>
          </p:cNvSpPr>
          <p:nvPr/>
        </p:nvSpPr>
        <p:spPr>
          <a:xfrm>
            <a:off x="5129325" y="3169963"/>
            <a:ext cx="3917693" cy="1102174"/>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r>
              <a:rPr lang="en-US" sz="1400" dirty="0">
                <a:solidFill>
                  <a:srgbClr val="000000"/>
                </a:solidFill>
                <a:latin typeface="Graphik" panose="020B0503030202060203" pitchFamily="34" charset="77"/>
              </a:rPr>
              <a:t>Content Owners for larger sets of content (</a:t>
            </a:r>
            <a:r>
              <a:rPr lang="en-US" sz="1400" dirty="0" err="1">
                <a:solidFill>
                  <a:srgbClr val="000000"/>
                </a:solidFill>
                <a:latin typeface="Graphik" panose="020B0503030202060203" pitchFamily="34" charset="77"/>
              </a:rPr>
              <a:t>Comms</a:t>
            </a:r>
            <a:r>
              <a:rPr lang="en-US" sz="1400" dirty="0">
                <a:solidFill>
                  <a:srgbClr val="000000"/>
                </a:solidFill>
                <a:latin typeface="Graphik" panose="020B0503030202060203" pitchFamily="34" charset="77"/>
              </a:rPr>
              <a:t>, HR, Marketing, Operations)</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5"/>
              </a:buBlip>
              <a:tabLst/>
              <a:defRPr/>
            </a:pPr>
            <a:endParaRPr kumimoji="0" lang="en-US" sz="1200" b="0" i="0" u="none" strike="noStrike" kern="1200" cap="none" spc="0" normalizeH="0" baseline="0" noProof="0" dirty="0">
              <a:ln>
                <a:noFill/>
              </a:ln>
              <a:solidFill>
                <a:srgbClr val="000000"/>
              </a:solidFill>
              <a:effectLst/>
              <a:uLnTx/>
              <a:uFillTx/>
              <a:latin typeface="Graphik Light" charset="0"/>
            </a:endParaRPr>
          </a:p>
        </p:txBody>
      </p:sp>
    </p:spTree>
    <p:extLst>
      <p:ext uri="{BB962C8B-B14F-4D97-AF65-F5344CB8AC3E}">
        <p14:creationId xmlns:p14="http://schemas.microsoft.com/office/powerpoint/2010/main" val="23557442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object 18">
            <a:extLst>
              <a:ext uri="{FF2B5EF4-FFF2-40B4-BE49-F238E27FC236}">
                <a16:creationId xmlns:a16="http://schemas.microsoft.com/office/drawing/2014/main" id="{BB63AC1B-8EAC-0240-BF16-1D543CA6C029}"/>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pic>
        <p:nvPicPr>
          <p:cNvPr id="3" name="Imagen 2">
            <a:extLst>
              <a:ext uri="{FF2B5EF4-FFF2-40B4-BE49-F238E27FC236}">
                <a16:creationId xmlns:a16="http://schemas.microsoft.com/office/drawing/2014/main" id="{5195E354-15A5-4143-9AC2-0651C10F32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3931" y="1881102"/>
            <a:ext cx="3695700" cy="3454400"/>
          </a:xfrm>
          <a:prstGeom prst="rect">
            <a:avLst/>
          </a:prstGeom>
        </p:spPr>
      </p:pic>
      <p:sp>
        <p:nvSpPr>
          <p:cNvPr id="48" name="object 44">
            <a:extLst>
              <a:ext uri="{FF2B5EF4-FFF2-40B4-BE49-F238E27FC236}">
                <a16:creationId xmlns:a16="http://schemas.microsoft.com/office/drawing/2014/main" id="{B2EF9C8E-C8F2-1541-AF0E-F9983E4957A7}"/>
              </a:ext>
            </a:extLst>
          </p:cNvPr>
          <p:cNvSpPr/>
          <p:nvPr/>
        </p:nvSpPr>
        <p:spPr>
          <a:xfrm>
            <a:off x="10902952" y="5289553"/>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9" name="object 45">
            <a:extLst>
              <a:ext uri="{FF2B5EF4-FFF2-40B4-BE49-F238E27FC236}">
                <a16:creationId xmlns:a16="http://schemas.microsoft.com/office/drawing/2014/main" id="{6DFBD8CB-AB7D-0841-B111-B902FBEAD3BA}"/>
              </a:ext>
            </a:extLst>
          </p:cNvPr>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50" name="object 46">
            <a:extLst>
              <a:ext uri="{FF2B5EF4-FFF2-40B4-BE49-F238E27FC236}">
                <a16:creationId xmlns:a16="http://schemas.microsoft.com/office/drawing/2014/main" id="{1C20B84E-71DC-FC4C-B5EA-B588F33B7854}"/>
              </a:ext>
            </a:extLst>
          </p:cNvPr>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24" name="object 19">
            <a:extLst>
              <a:ext uri="{FF2B5EF4-FFF2-40B4-BE49-F238E27FC236}">
                <a16:creationId xmlns:a16="http://schemas.microsoft.com/office/drawing/2014/main" id="{949A3C4A-7372-A84C-80DD-72147856028E}"/>
              </a:ext>
            </a:extLst>
          </p:cNvPr>
          <p:cNvSpPr txBox="1"/>
          <p:nvPr/>
        </p:nvSpPr>
        <p:spPr>
          <a:xfrm>
            <a:off x="2029449" y="2048158"/>
            <a:ext cx="1921184" cy="510396"/>
          </a:xfrm>
          <a:prstGeom prst="rect">
            <a:avLst/>
          </a:prstGeom>
        </p:spPr>
        <p:txBody>
          <a:bodyPr vert="horz" wrap="square" lIns="0" tIns="0" rIns="0" bIns="0" rtlCol="0">
            <a:spAutoFit/>
          </a:bodyPr>
          <a:lstStyle/>
          <a:p>
            <a:pPr marL="12700" marR="592455" algn="r">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Content</a:t>
            </a:r>
          </a:p>
          <a:p>
            <a:pPr marL="12700" marR="592455" algn="r">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Authors</a:t>
            </a:r>
          </a:p>
        </p:txBody>
      </p:sp>
      <p:sp>
        <p:nvSpPr>
          <p:cNvPr id="45" name="object 5">
            <a:extLst>
              <a:ext uri="{FF2B5EF4-FFF2-40B4-BE49-F238E27FC236}">
                <a16:creationId xmlns:a16="http://schemas.microsoft.com/office/drawing/2014/main" id="{7AC5D067-1547-B542-ACF2-5B480EE5D39B}"/>
              </a:ext>
            </a:extLst>
          </p:cNvPr>
          <p:cNvSpPr/>
          <p:nvPr/>
        </p:nvSpPr>
        <p:spPr>
          <a:xfrm>
            <a:off x="457200" y="6612470"/>
            <a:ext cx="90716" cy="97167"/>
          </a:xfrm>
          <a:prstGeom prst="rect">
            <a:avLst/>
          </a:prstGeom>
          <a:blipFill>
            <a:blip r:embed="rId3" cstate="print"/>
            <a:stretch>
              <a:fillRect/>
            </a:stretch>
          </a:blipFill>
        </p:spPr>
        <p:txBody>
          <a:bodyPr wrap="square" lIns="0" tIns="0" rIns="0" bIns="0" rtlCol="0"/>
          <a:lstStyle/>
          <a:p>
            <a:endParaRPr/>
          </a:p>
        </p:txBody>
      </p:sp>
      <p:sp>
        <p:nvSpPr>
          <p:cNvPr id="56" name="object 6">
            <a:extLst>
              <a:ext uri="{FF2B5EF4-FFF2-40B4-BE49-F238E27FC236}">
                <a16:creationId xmlns:a16="http://schemas.microsoft.com/office/drawing/2014/main" id="{8D251B3B-B91E-194B-B386-3F725E8C3931}"/>
              </a:ext>
            </a:extLst>
          </p:cNvPr>
          <p:cNvSpPr/>
          <p:nvPr/>
        </p:nvSpPr>
        <p:spPr>
          <a:xfrm>
            <a:off x="578243" y="6609880"/>
            <a:ext cx="113220" cy="102361"/>
          </a:xfrm>
          <a:prstGeom prst="rect">
            <a:avLst/>
          </a:prstGeom>
          <a:blipFill>
            <a:blip r:embed="rId4" cstate="print"/>
            <a:stretch>
              <a:fillRect/>
            </a:stretch>
          </a:blipFill>
        </p:spPr>
        <p:txBody>
          <a:bodyPr wrap="square" lIns="0" tIns="0" rIns="0" bIns="0" rtlCol="0"/>
          <a:lstStyle/>
          <a:p>
            <a:endParaRPr/>
          </a:p>
        </p:txBody>
      </p:sp>
      <p:pic>
        <p:nvPicPr>
          <p:cNvPr id="58" name="Imagen 57">
            <a:extLst>
              <a:ext uri="{FF2B5EF4-FFF2-40B4-BE49-F238E27FC236}">
                <a16:creationId xmlns:a16="http://schemas.microsoft.com/office/drawing/2014/main" id="{1CED7C7B-5987-5B49-B0DF-E1148C1DDB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60" name="object 19">
            <a:extLst>
              <a:ext uri="{FF2B5EF4-FFF2-40B4-BE49-F238E27FC236}">
                <a16:creationId xmlns:a16="http://schemas.microsoft.com/office/drawing/2014/main" id="{E5EDF493-7F43-8249-B71D-4A7C0820D70F}"/>
              </a:ext>
            </a:extLst>
          </p:cNvPr>
          <p:cNvSpPr txBox="1"/>
          <p:nvPr/>
        </p:nvSpPr>
        <p:spPr>
          <a:xfrm>
            <a:off x="2029449" y="3300183"/>
            <a:ext cx="1921184" cy="510396"/>
          </a:xfrm>
          <a:prstGeom prst="rect">
            <a:avLst/>
          </a:prstGeom>
        </p:spPr>
        <p:txBody>
          <a:bodyPr vert="horz" wrap="square" lIns="0" tIns="0" rIns="0" bIns="0" rtlCol="0">
            <a:spAutoFit/>
          </a:bodyPr>
          <a:lstStyle/>
          <a:p>
            <a:pPr marL="12700" marR="592455" algn="r">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Content</a:t>
            </a:r>
          </a:p>
          <a:p>
            <a:pPr marL="12700" marR="592455" algn="r">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Owners</a:t>
            </a:r>
          </a:p>
        </p:txBody>
      </p:sp>
      <p:sp>
        <p:nvSpPr>
          <p:cNvPr id="61" name="object 19">
            <a:extLst>
              <a:ext uri="{FF2B5EF4-FFF2-40B4-BE49-F238E27FC236}">
                <a16:creationId xmlns:a16="http://schemas.microsoft.com/office/drawing/2014/main" id="{33AED610-73A4-F14A-9DFA-11B9921D74DD}"/>
              </a:ext>
            </a:extLst>
          </p:cNvPr>
          <p:cNvSpPr txBox="1"/>
          <p:nvPr/>
        </p:nvSpPr>
        <p:spPr>
          <a:xfrm>
            <a:off x="2029449" y="4524073"/>
            <a:ext cx="1921184" cy="510396"/>
          </a:xfrm>
          <a:prstGeom prst="rect">
            <a:avLst/>
          </a:prstGeom>
        </p:spPr>
        <p:txBody>
          <a:bodyPr vert="horz" wrap="square" lIns="0" tIns="0" rIns="0" bIns="0" rtlCol="0">
            <a:spAutoFit/>
          </a:bodyPr>
          <a:lstStyle/>
          <a:p>
            <a:pPr marL="12700" marR="592455" algn="r">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Content</a:t>
            </a:r>
          </a:p>
          <a:p>
            <a:pPr marL="12700" marR="592455" algn="r">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Approvers</a:t>
            </a:r>
          </a:p>
        </p:txBody>
      </p:sp>
      <p:sp>
        <p:nvSpPr>
          <p:cNvPr id="62" name="object 19">
            <a:extLst>
              <a:ext uri="{FF2B5EF4-FFF2-40B4-BE49-F238E27FC236}">
                <a16:creationId xmlns:a16="http://schemas.microsoft.com/office/drawing/2014/main" id="{7D77574E-9A39-E54A-90FF-B8143F141E89}"/>
              </a:ext>
            </a:extLst>
          </p:cNvPr>
          <p:cNvSpPr txBox="1"/>
          <p:nvPr/>
        </p:nvSpPr>
        <p:spPr>
          <a:xfrm>
            <a:off x="7532226" y="2048158"/>
            <a:ext cx="2132278" cy="510396"/>
          </a:xfrm>
          <a:prstGeom prst="rect">
            <a:avLst/>
          </a:prstGeom>
        </p:spPr>
        <p:txBody>
          <a:bodyPr vert="horz" wrap="square" lIns="0" tIns="0" rIns="0" bIns="0" rtlCol="0">
            <a:spAutoFit/>
          </a:bodyPr>
          <a:lstStyle/>
          <a:p>
            <a:pPr marL="12700" marR="592455">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Subject Master</a:t>
            </a:r>
          </a:p>
          <a:p>
            <a:pPr marL="12700" marR="592455">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Experts</a:t>
            </a:r>
          </a:p>
        </p:txBody>
      </p:sp>
      <p:sp>
        <p:nvSpPr>
          <p:cNvPr id="63" name="object 19">
            <a:extLst>
              <a:ext uri="{FF2B5EF4-FFF2-40B4-BE49-F238E27FC236}">
                <a16:creationId xmlns:a16="http://schemas.microsoft.com/office/drawing/2014/main" id="{41AE71D2-17DE-D84E-B5A8-C788B236EE8C}"/>
              </a:ext>
            </a:extLst>
          </p:cNvPr>
          <p:cNvSpPr txBox="1"/>
          <p:nvPr/>
        </p:nvSpPr>
        <p:spPr>
          <a:xfrm>
            <a:off x="7532225" y="3300183"/>
            <a:ext cx="2469903" cy="446276"/>
          </a:xfrm>
          <a:prstGeom prst="rect">
            <a:avLst/>
          </a:prstGeom>
        </p:spPr>
        <p:txBody>
          <a:bodyPr vert="horz" wrap="square" lIns="0" tIns="0" rIns="0" bIns="0" rtlCol="0">
            <a:spAutoFit/>
          </a:bodyPr>
          <a:lstStyle/>
          <a:p>
            <a:pPr marL="12700" marR="592455">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Department or Functional Owners</a:t>
            </a:r>
          </a:p>
        </p:txBody>
      </p:sp>
      <p:sp>
        <p:nvSpPr>
          <p:cNvPr id="64" name="object 19">
            <a:extLst>
              <a:ext uri="{FF2B5EF4-FFF2-40B4-BE49-F238E27FC236}">
                <a16:creationId xmlns:a16="http://schemas.microsoft.com/office/drawing/2014/main" id="{AA78721F-FE67-B74D-87E5-81FB779E5DEA}"/>
              </a:ext>
            </a:extLst>
          </p:cNvPr>
          <p:cNvSpPr txBox="1"/>
          <p:nvPr/>
        </p:nvSpPr>
        <p:spPr>
          <a:xfrm>
            <a:off x="7532226" y="4524073"/>
            <a:ext cx="1921184" cy="510396"/>
          </a:xfrm>
          <a:prstGeom prst="rect">
            <a:avLst/>
          </a:prstGeom>
        </p:spPr>
        <p:txBody>
          <a:bodyPr vert="horz" wrap="square" lIns="0" tIns="0" rIns="0" bIns="0" rtlCol="0">
            <a:spAutoFit/>
          </a:bodyPr>
          <a:lstStyle/>
          <a:p>
            <a:pPr marL="12700" marR="592455">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Intranet</a:t>
            </a:r>
          </a:p>
          <a:p>
            <a:pPr marL="12700" marR="592455">
              <a:spcBef>
                <a:spcPts val="480"/>
              </a:spcBef>
              <a:tabLst>
                <a:tab pos="212725" algn="l"/>
              </a:tabLst>
            </a:pPr>
            <a:r>
              <a:rPr lang="es-MX" sz="1450" dirty="0">
                <a:solidFill>
                  <a:srgbClr val="54565A"/>
                </a:solidFill>
                <a:latin typeface="Graphik Medium" panose="020B0503030202060203" pitchFamily="34" charset="77"/>
                <a:ea typeface="Open Sans" panose="020B0606030504020204" pitchFamily="34" charset="0"/>
                <a:cs typeface="Open Sans" panose="020B0606030504020204" pitchFamily="34" charset="0"/>
              </a:rPr>
              <a:t>Users</a:t>
            </a:r>
          </a:p>
        </p:txBody>
      </p:sp>
      <p:sp>
        <p:nvSpPr>
          <p:cNvPr id="67" name="object 36">
            <a:extLst>
              <a:ext uri="{FF2B5EF4-FFF2-40B4-BE49-F238E27FC236}">
                <a16:creationId xmlns:a16="http://schemas.microsoft.com/office/drawing/2014/main" id="{06E7DC9B-80D5-BA47-ACFF-40D67A8D2BA8}"/>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sp>
        <p:nvSpPr>
          <p:cNvPr id="68" name="Text Placeholder 3">
            <a:extLst>
              <a:ext uri="{FF2B5EF4-FFF2-40B4-BE49-F238E27FC236}">
                <a16:creationId xmlns:a16="http://schemas.microsoft.com/office/drawing/2014/main" id="{723AF0D4-4DF3-1F48-9AEC-244431C2E902}"/>
              </a:ext>
            </a:extLst>
          </p:cNvPr>
          <p:cNvSpPr txBox="1">
            <a:spLocks/>
          </p:cNvSpPr>
          <p:nvPr/>
        </p:nvSpPr>
        <p:spPr>
          <a:xfrm>
            <a:off x="428624" y="373974"/>
            <a:ext cx="5550145" cy="443533"/>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6"/>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7"/>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Intranet Content Team</a:t>
            </a:r>
            <a:endParaRPr lang="en-US" sz="3375" b="1" dirty="0">
              <a:solidFill>
                <a:srgbClr val="000000"/>
              </a:solidFill>
              <a:latin typeface="Graphik" panose="020B0503030202060203" pitchFamily="34" charset="77"/>
            </a:endParaRPr>
          </a:p>
        </p:txBody>
      </p:sp>
    </p:spTree>
    <p:extLst>
      <p:ext uri="{BB962C8B-B14F-4D97-AF65-F5344CB8AC3E}">
        <p14:creationId xmlns:p14="http://schemas.microsoft.com/office/powerpoint/2010/main" val="14922116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object 18">
            <a:extLst>
              <a:ext uri="{FF2B5EF4-FFF2-40B4-BE49-F238E27FC236}">
                <a16:creationId xmlns:a16="http://schemas.microsoft.com/office/drawing/2014/main" id="{BB63AC1B-8EAC-0240-BF16-1D543CA6C029}"/>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48" name="object 44">
            <a:extLst>
              <a:ext uri="{FF2B5EF4-FFF2-40B4-BE49-F238E27FC236}">
                <a16:creationId xmlns:a16="http://schemas.microsoft.com/office/drawing/2014/main" id="{B2EF9C8E-C8F2-1541-AF0E-F9983E4957A7}"/>
              </a:ext>
            </a:extLst>
          </p:cNvPr>
          <p:cNvSpPr/>
          <p:nvPr/>
        </p:nvSpPr>
        <p:spPr>
          <a:xfrm>
            <a:off x="10902952" y="5289553"/>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9" name="object 45">
            <a:extLst>
              <a:ext uri="{FF2B5EF4-FFF2-40B4-BE49-F238E27FC236}">
                <a16:creationId xmlns:a16="http://schemas.microsoft.com/office/drawing/2014/main" id="{6DFBD8CB-AB7D-0841-B111-B902FBEAD3BA}"/>
              </a:ext>
            </a:extLst>
          </p:cNvPr>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50" name="object 46">
            <a:extLst>
              <a:ext uri="{FF2B5EF4-FFF2-40B4-BE49-F238E27FC236}">
                <a16:creationId xmlns:a16="http://schemas.microsoft.com/office/drawing/2014/main" id="{1C20B84E-71DC-FC4C-B5EA-B588F33B7854}"/>
              </a:ext>
            </a:extLst>
          </p:cNvPr>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45" name="object 5">
            <a:extLst>
              <a:ext uri="{FF2B5EF4-FFF2-40B4-BE49-F238E27FC236}">
                <a16:creationId xmlns:a16="http://schemas.microsoft.com/office/drawing/2014/main" id="{7AC5D067-1547-B542-ACF2-5B480EE5D39B}"/>
              </a:ext>
            </a:extLst>
          </p:cNvPr>
          <p:cNvSpPr/>
          <p:nvPr/>
        </p:nvSpPr>
        <p:spPr>
          <a:xfrm>
            <a:off x="457200" y="6612470"/>
            <a:ext cx="90716" cy="97167"/>
          </a:xfrm>
          <a:prstGeom prst="rect">
            <a:avLst/>
          </a:prstGeom>
          <a:blipFill>
            <a:blip r:embed="rId2" cstate="print"/>
            <a:stretch>
              <a:fillRect/>
            </a:stretch>
          </a:blipFill>
        </p:spPr>
        <p:txBody>
          <a:bodyPr wrap="square" lIns="0" tIns="0" rIns="0" bIns="0" rtlCol="0"/>
          <a:lstStyle/>
          <a:p>
            <a:endParaRPr/>
          </a:p>
        </p:txBody>
      </p:sp>
      <p:sp>
        <p:nvSpPr>
          <p:cNvPr id="56" name="object 6">
            <a:extLst>
              <a:ext uri="{FF2B5EF4-FFF2-40B4-BE49-F238E27FC236}">
                <a16:creationId xmlns:a16="http://schemas.microsoft.com/office/drawing/2014/main" id="{8D251B3B-B91E-194B-B386-3F725E8C3931}"/>
              </a:ext>
            </a:extLst>
          </p:cNvPr>
          <p:cNvSpPr/>
          <p:nvPr/>
        </p:nvSpPr>
        <p:spPr>
          <a:xfrm>
            <a:off x="578243" y="6609880"/>
            <a:ext cx="113220" cy="102361"/>
          </a:xfrm>
          <a:prstGeom prst="rect">
            <a:avLst/>
          </a:prstGeom>
          <a:blipFill>
            <a:blip r:embed="rId3" cstate="print"/>
            <a:stretch>
              <a:fillRect/>
            </a:stretch>
          </a:blipFill>
        </p:spPr>
        <p:txBody>
          <a:bodyPr wrap="square" lIns="0" tIns="0" rIns="0" bIns="0" rtlCol="0"/>
          <a:lstStyle/>
          <a:p>
            <a:endParaRPr/>
          </a:p>
        </p:txBody>
      </p:sp>
      <p:pic>
        <p:nvPicPr>
          <p:cNvPr id="58" name="Imagen 57">
            <a:extLst>
              <a:ext uri="{FF2B5EF4-FFF2-40B4-BE49-F238E27FC236}">
                <a16:creationId xmlns:a16="http://schemas.microsoft.com/office/drawing/2014/main" id="{1CED7C7B-5987-5B49-B0DF-E1148C1DDB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67" name="object 36">
            <a:extLst>
              <a:ext uri="{FF2B5EF4-FFF2-40B4-BE49-F238E27FC236}">
                <a16:creationId xmlns:a16="http://schemas.microsoft.com/office/drawing/2014/main" id="{06E7DC9B-80D5-BA47-ACFF-40D67A8D2BA8}"/>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sp>
        <p:nvSpPr>
          <p:cNvPr id="68" name="Text Placeholder 3">
            <a:extLst>
              <a:ext uri="{FF2B5EF4-FFF2-40B4-BE49-F238E27FC236}">
                <a16:creationId xmlns:a16="http://schemas.microsoft.com/office/drawing/2014/main" id="{723AF0D4-4DF3-1F48-9AEC-244431C2E902}"/>
              </a:ext>
            </a:extLst>
          </p:cNvPr>
          <p:cNvSpPr txBox="1">
            <a:spLocks/>
          </p:cNvSpPr>
          <p:nvPr/>
        </p:nvSpPr>
        <p:spPr>
          <a:xfrm>
            <a:off x="428624" y="373974"/>
            <a:ext cx="5550145" cy="443533"/>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Intranet Technical Team</a:t>
            </a:r>
            <a:endParaRPr lang="en-US" sz="3375" b="1" dirty="0">
              <a:solidFill>
                <a:srgbClr val="000000"/>
              </a:solidFill>
              <a:latin typeface="Graphik" panose="020B0503030202060203" pitchFamily="34" charset="77"/>
            </a:endParaRPr>
          </a:p>
        </p:txBody>
      </p:sp>
      <p:sp>
        <p:nvSpPr>
          <p:cNvPr id="21" name="object 6">
            <a:extLst>
              <a:ext uri="{FF2B5EF4-FFF2-40B4-BE49-F238E27FC236}">
                <a16:creationId xmlns:a16="http://schemas.microsoft.com/office/drawing/2014/main" id="{93AE033A-CF05-A340-9D65-5E989FBDDF19}"/>
              </a:ext>
            </a:extLst>
          </p:cNvPr>
          <p:cNvSpPr txBox="1"/>
          <p:nvPr/>
        </p:nvSpPr>
        <p:spPr>
          <a:xfrm>
            <a:off x="1514163" y="2393320"/>
            <a:ext cx="1075690" cy="2016125"/>
          </a:xfrm>
          <a:prstGeom prst="rect">
            <a:avLst/>
          </a:prstGeom>
        </p:spPr>
        <p:txBody>
          <a:bodyPr vert="horz" wrap="square" lIns="0" tIns="0" rIns="0" bIns="0" rtlCol="0">
            <a:spAutoFit/>
          </a:bodyPr>
          <a:lstStyle/>
          <a:p>
            <a:pPr algn="ctr">
              <a:lnSpc>
                <a:spcPct val="100000"/>
              </a:lnSpc>
            </a:pPr>
            <a:r>
              <a:rPr sz="8900" dirty="0">
                <a:solidFill>
                  <a:srgbClr val="4BBDC9"/>
                </a:solidFill>
                <a:latin typeface="FontAwesome"/>
                <a:cs typeface="FontAwesome"/>
              </a:rPr>
              <a:t></a:t>
            </a:r>
          </a:p>
          <a:p>
            <a:pPr marL="10160" algn="ctr">
              <a:lnSpc>
                <a:spcPct val="100000"/>
              </a:lnSpc>
              <a:spcBef>
                <a:spcPts val="3754"/>
              </a:spcBef>
            </a:pPr>
            <a:r>
              <a:rPr sz="1100" b="0" dirty="0">
                <a:solidFill>
                  <a:srgbClr val="FFFFFF"/>
                </a:solidFill>
                <a:latin typeface="Open Sans Light"/>
                <a:cs typeface="Open Sans Light"/>
              </a:rPr>
              <a:t>section</a:t>
            </a:r>
            <a:r>
              <a:rPr sz="1100" b="0" spc="-105" dirty="0">
                <a:solidFill>
                  <a:srgbClr val="FFFFFF"/>
                </a:solidFill>
                <a:latin typeface="Open Sans Light"/>
                <a:cs typeface="Open Sans Light"/>
              </a:rPr>
              <a:t> </a:t>
            </a:r>
            <a:r>
              <a:rPr sz="1100" b="0" dirty="0">
                <a:solidFill>
                  <a:srgbClr val="FFFFFF"/>
                </a:solidFill>
                <a:latin typeface="Open Sans Light"/>
                <a:cs typeface="Open Sans Light"/>
              </a:rPr>
              <a:t>one</a:t>
            </a:r>
            <a:endParaRPr sz="1100" dirty="0">
              <a:latin typeface="Open Sans Light"/>
              <a:cs typeface="Open Sans Light"/>
            </a:endParaRPr>
          </a:p>
        </p:txBody>
      </p:sp>
      <p:sp>
        <p:nvSpPr>
          <p:cNvPr id="22" name="object 19">
            <a:extLst>
              <a:ext uri="{FF2B5EF4-FFF2-40B4-BE49-F238E27FC236}">
                <a16:creationId xmlns:a16="http://schemas.microsoft.com/office/drawing/2014/main" id="{7945194D-47FA-E549-98A2-8D28584AB274}"/>
              </a:ext>
            </a:extLst>
          </p:cNvPr>
          <p:cNvSpPr txBox="1"/>
          <p:nvPr/>
        </p:nvSpPr>
        <p:spPr>
          <a:xfrm>
            <a:off x="1374462" y="3757214"/>
            <a:ext cx="1632189" cy="797654"/>
          </a:xfrm>
          <a:prstGeom prst="rect">
            <a:avLst/>
          </a:prstGeom>
        </p:spPr>
        <p:txBody>
          <a:bodyPr vert="horz" wrap="square" lIns="0" tIns="0" rIns="0" bIns="0" rtlCol="0">
            <a:spAutoFit/>
          </a:bodyPr>
          <a:lstStyle/>
          <a:p>
            <a:pPr marL="12700" marR="592455" algn="ctr">
              <a:spcBef>
                <a:spcPts val="480"/>
              </a:spcBef>
              <a:tabLst>
                <a:tab pos="212725" algn="l"/>
              </a:tabLst>
            </a:pPr>
            <a:r>
              <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Technical</a:t>
            </a:r>
          </a:p>
          <a:p>
            <a:pPr marL="12700" marR="592455" algn="ctr">
              <a:spcBef>
                <a:spcPts val="480"/>
              </a:spcBef>
              <a:tabLst>
                <a:tab pos="212725" algn="l"/>
              </a:tabLst>
            </a:pPr>
            <a:r>
              <a:rPr lang="es-ES"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I</a:t>
            </a:r>
            <a:r>
              <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ntranet</a:t>
            </a:r>
          </a:p>
          <a:p>
            <a:pPr marL="12700" marR="592455" algn="ctr">
              <a:spcBef>
                <a:spcPts val="480"/>
              </a:spcBef>
              <a:tabLst>
                <a:tab pos="212725" algn="l"/>
              </a:tabLst>
            </a:pPr>
            <a:r>
              <a:rPr lang="es-ES"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O</a:t>
            </a:r>
            <a:r>
              <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wner</a:t>
            </a:r>
          </a:p>
        </p:txBody>
      </p:sp>
      <p:sp>
        <p:nvSpPr>
          <p:cNvPr id="23" name="object 6">
            <a:extLst>
              <a:ext uri="{FF2B5EF4-FFF2-40B4-BE49-F238E27FC236}">
                <a16:creationId xmlns:a16="http://schemas.microsoft.com/office/drawing/2014/main" id="{64ADCFCC-A0B1-AF41-882C-DD381BCF1A10}"/>
              </a:ext>
            </a:extLst>
          </p:cNvPr>
          <p:cNvSpPr txBox="1"/>
          <p:nvPr/>
        </p:nvSpPr>
        <p:spPr>
          <a:xfrm>
            <a:off x="3356825" y="2393320"/>
            <a:ext cx="1075690" cy="2016125"/>
          </a:xfrm>
          <a:prstGeom prst="rect">
            <a:avLst/>
          </a:prstGeom>
        </p:spPr>
        <p:txBody>
          <a:bodyPr vert="horz" wrap="square" lIns="0" tIns="0" rIns="0" bIns="0" rtlCol="0">
            <a:spAutoFit/>
          </a:bodyPr>
          <a:lstStyle/>
          <a:p>
            <a:pPr algn="ctr">
              <a:lnSpc>
                <a:spcPct val="100000"/>
              </a:lnSpc>
            </a:pPr>
            <a:r>
              <a:rPr sz="8900" dirty="0">
                <a:solidFill>
                  <a:srgbClr val="04AFC7"/>
                </a:solidFill>
                <a:latin typeface="FontAwesome"/>
                <a:cs typeface="FontAwesome"/>
              </a:rPr>
              <a:t></a:t>
            </a:r>
          </a:p>
          <a:p>
            <a:pPr marL="10160" algn="ctr">
              <a:lnSpc>
                <a:spcPct val="100000"/>
              </a:lnSpc>
              <a:spcBef>
                <a:spcPts val="3754"/>
              </a:spcBef>
            </a:pPr>
            <a:r>
              <a:rPr sz="1100" b="0" dirty="0">
                <a:solidFill>
                  <a:srgbClr val="FFFFFF"/>
                </a:solidFill>
                <a:latin typeface="Open Sans Light"/>
                <a:cs typeface="Open Sans Light"/>
              </a:rPr>
              <a:t>section</a:t>
            </a:r>
            <a:r>
              <a:rPr sz="1100" b="0" spc="-105" dirty="0">
                <a:solidFill>
                  <a:srgbClr val="FFFFFF"/>
                </a:solidFill>
                <a:latin typeface="Open Sans Light"/>
                <a:cs typeface="Open Sans Light"/>
              </a:rPr>
              <a:t> </a:t>
            </a:r>
            <a:r>
              <a:rPr sz="1100" b="0" dirty="0">
                <a:solidFill>
                  <a:srgbClr val="FFFFFF"/>
                </a:solidFill>
                <a:latin typeface="Open Sans Light"/>
                <a:cs typeface="Open Sans Light"/>
              </a:rPr>
              <a:t>one</a:t>
            </a:r>
            <a:endParaRPr sz="1100" dirty="0">
              <a:latin typeface="Open Sans Light"/>
              <a:cs typeface="Open Sans Light"/>
            </a:endParaRPr>
          </a:p>
        </p:txBody>
      </p:sp>
      <p:sp>
        <p:nvSpPr>
          <p:cNvPr id="25" name="object 19">
            <a:extLst>
              <a:ext uri="{FF2B5EF4-FFF2-40B4-BE49-F238E27FC236}">
                <a16:creationId xmlns:a16="http://schemas.microsoft.com/office/drawing/2014/main" id="{8E0F7E6F-3557-2341-8F71-91C846F9BCB5}"/>
              </a:ext>
            </a:extLst>
          </p:cNvPr>
          <p:cNvSpPr txBox="1"/>
          <p:nvPr/>
        </p:nvSpPr>
        <p:spPr>
          <a:xfrm>
            <a:off x="3023153" y="3757214"/>
            <a:ext cx="2019909" cy="797654"/>
          </a:xfrm>
          <a:prstGeom prst="rect">
            <a:avLst/>
          </a:prstGeom>
        </p:spPr>
        <p:txBody>
          <a:bodyPr vert="horz" wrap="square" lIns="0" tIns="0" rIns="0" bIns="0" rtlCol="0">
            <a:spAutoFit/>
          </a:bodyPr>
          <a:lstStyle/>
          <a:p>
            <a:pPr marL="12700" marR="592455" algn="ctr">
              <a:spcBef>
                <a:spcPts val="480"/>
              </a:spcBef>
              <a:tabLst>
                <a:tab pos="212725" algn="l"/>
              </a:tabLst>
            </a:pPr>
            <a:r>
              <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Active</a:t>
            </a:r>
          </a:p>
          <a:p>
            <a:pPr marL="12700" marR="592455" algn="ctr">
              <a:spcBef>
                <a:spcPts val="480"/>
              </a:spcBef>
              <a:tabLst>
                <a:tab pos="212725" algn="l"/>
              </a:tabLst>
            </a:pPr>
            <a:r>
              <a:rPr lang="es-ES" sz="1450" dirty="0" err="1">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Directory</a:t>
            </a:r>
            <a:endParaRPr lang="es-ES"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endParaRPr>
          </a:p>
          <a:p>
            <a:pPr marL="12700" marR="592455" algn="ctr">
              <a:spcBef>
                <a:spcPts val="480"/>
              </a:spcBef>
              <a:tabLst>
                <a:tab pos="212725" algn="l"/>
              </a:tabLst>
            </a:pPr>
            <a:r>
              <a:rPr lang="es-ES" sz="1450" dirty="0" err="1">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Administrator</a:t>
            </a:r>
            <a:endPar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endParaRPr>
          </a:p>
        </p:txBody>
      </p:sp>
      <p:sp>
        <p:nvSpPr>
          <p:cNvPr id="26" name="object 6">
            <a:extLst>
              <a:ext uri="{FF2B5EF4-FFF2-40B4-BE49-F238E27FC236}">
                <a16:creationId xmlns:a16="http://schemas.microsoft.com/office/drawing/2014/main" id="{DFBF99BF-7F5F-FF49-8AE0-AB7BBBECD2E1}"/>
              </a:ext>
            </a:extLst>
          </p:cNvPr>
          <p:cNvSpPr txBox="1"/>
          <p:nvPr/>
        </p:nvSpPr>
        <p:spPr>
          <a:xfrm>
            <a:off x="5171785" y="2393320"/>
            <a:ext cx="1075690" cy="1369606"/>
          </a:xfrm>
          <a:prstGeom prst="rect">
            <a:avLst/>
          </a:prstGeom>
        </p:spPr>
        <p:txBody>
          <a:bodyPr vert="horz" wrap="square" lIns="0" tIns="0" rIns="0" bIns="0" rtlCol="0">
            <a:spAutoFit/>
          </a:bodyPr>
          <a:lstStyle/>
          <a:p>
            <a:pPr algn="ctr">
              <a:lnSpc>
                <a:spcPct val="100000"/>
              </a:lnSpc>
            </a:pPr>
            <a:r>
              <a:rPr sz="8900" dirty="0">
                <a:solidFill>
                  <a:srgbClr val="4C92CF"/>
                </a:solidFill>
                <a:latin typeface="FontAwesome"/>
                <a:cs typeface="FontAwesome"/>
              </a:rPr>
              <a:t></a:t>
            </a:r>
          </a:p>
        </p:txBody>
      </p:sp>
      <p:sp>
        <p:nvSpPr>
          <p:cNvPr id="27" name="object 19">
            <a:extLst>
              <a:ext uri="{FF2B5EF4-FFF2-40B4-BE49-F238E27FC236}">
                <a16:creationId xmlns:a16="http://schemas.microsoft.com/office/drawing/2014/main" id="{7BF6D167-E397-9540-A0F7-3C5C83E424C8}"/>
              </a:ext>
            </a:extLst>
          </p:cNvPr>
          <p:cNvSpPr txBox="1"/>
          <p:nvPr/>
        </p:nvSpPr>
        <p:spPr>
          <a:xfrm>
            <a:off x="4865822" y="3757214"/>
            <a:ext cx="1986171" cy="797654"/>
          </a:xfrm>
          <a:prstGeom prst="rect">
            <a:avLst/>
          </a:prstGeom>
        </p:spPr>
        <p:txBody>
          <a:bodyPr vert="horz" wrap="square" lIns="0" tIns="0" rIns="0" bIns="0" rtlCol="0">
            <a:spAutoFit/>
          </a:bodyPr>
          <a:lstStyle/>
          <a:p>
            <a:pPr marL="12700" marR="592455" algn="ctr">
              <a:spcBef>
                <a:spcPts val="480"/>
              </a:spcBef>
              <a:tabLst>
                <a:tab pos="212725" algn="l"/>
              </a:tabLst>
            </a:pPr>
            <a:r>
              <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Tennant</a:t>
            </a:r>
          </a:p>
          <a:p>
            <a:pPr marL="12700" marR="592455" algn="ctr">
              <a:spcBef>
                <a:spcPts val="480"/>
              </a:spcBef>
              <a:tabLst>
                <a:tab pos="212725" algn="l"/>
              </a:tabLst>
            </a:pPr>
            <a:r>
              <a:rPr lang="es-ES" sz="1450" dirty="0" err="1">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or</a:t>
            </a:r>
            <a:r>
              <a:rPr lang="es-ES"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 </a:t>
            </a:r>
            <a:r>
              <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Farm</a:t>
            </a:r>
          </a:p>
          <a:p>
            <a:pPr marL="12700" marR="592455" algn="ctr">
              <a:spcBef>
                <a:spcPts val="480"/>
              </a:spcBef>
              <a:tabLst>
                <a:tab pos="212725" algn="l"/>
              </a:tabLst>
            </a:pPr>
            <a:r>
              <a:rPr lang="es-ES"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A</a:t>
            </a:r>
            <a:r>
              <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dministrator</a:t>
            </a:r>
          </a:p>
        </p:txBody>
      </p:sp>
      <p:sp>
        <p:nvSpPr>
          <p:cNvPr id="28" name="object 6">
            <a:extLst>
              <a:ext uri="{FF2B5EF4-FFF2-40B4-BE49-F238E27FC236}">
                <a16:creationId xmlns:a16="http://schemas.microsoft.com/office/drawing/2014/main" id="{090954C4-F818-844E-A08A-0EBE0D1DFED7}"/>
              </a:ext>
            </a:extLst>
          </p:cNvPr>
          <p:cNvSpPr txBox="1"/>
          <p:nvPr/>
        </p:nvSpPr>
        <p:spPr>
          <a:xfrm>
            <a:off x="6959035" y="2393320"/>
            <a:ext cx="1075690" cy="2016125"/>
          </a:xfrm>
          <a:prstGeom prst="rect">
            <a:avLst/>
          </a:prstGeom>
        </p:spPr>
        <p:txBody>
          <a:bodyPr vert="horz" wrap="square" lIns="0" tIns="0" rIns="0" bIns="0" rtlCol="0">
            <a:spAutoFit/>
          </a:bodyPr>
          <a:lstStyle/>
          <a:p>
            <a:pPr algn="ctr">
              <a:lnSpc>
                <a:spcPct val="100000"/>
              </a:lnSpc>
            </a:pPr>
            <a:r>
              <a:rPr sz="8900" dirty="0">
                <a:solidFill>
                  <a:srgbClr val="406DB4"/>
                </a:solidFill>
                <a:latin typeface="FontAwesome"/>
                <a:cs typeface="FontAwesome"/>
              </a:rPr>
              <a:t></a:t>
            </a:r>
          </a:p>
          <a:p>
            <a:pPr marL="10160" algn="ctr">
              <a:lnSpc>
                <a:spcPct val="100000"/>
              </a:lnSpc>
              <a:spcBef>
                <a:spcPts val="3754"/>
              </a:spcBef>
            </a:pPr>
            <a:r>
              <a:rPr sz="1100" b="0" dirty="0">
                <a:solidFill>
                  <a:srgbClr val="FFFFFF"/>
                </a:solidFill>
                <a:latin typeface="Open Sans Light"/>
                <a:cs typeface="Open Sans Light"/>
              </a:rPr>
              <a:t>section</a:t>
            </a:r>
            <a:r>
              <a:rPr sz="1100" b="0" spc="-105" dirty="0">
                <a:solidFill>
                  <a:srgbClr val="FFFFFF"/>
                </a:solidFill>
                <a:latin typeface="Open Sans Light"/>
                <a:cs typeface="Open Sans Light"/>
              </a:rPr>
              <a:t> </a:t>
            </a:r>
            <a:r>
              <a:rPr sz="1100" b="0" dirty="0">
                <a:solidFill>
                  <a:srgbClr val="FFFFFF"/>
                </a:solidFill>
                <a:latin typeface="Open Sans Light"/>
                <a:cs typeface="Open Sans Light"/>
              </a:rPr>
              <a:t>one</a:t>
            </a:r>
            <a:endParaRPr sz="1100" dirty="0">
              <a:latin typeface="Open Sans Light"/>
              <a:cs typeface="Open Sans Light"/>
            </a:endParaRPr>
          </a:p>
        </p:txBody>
      </p:sp>
      <p:sp>
        <p:nvSpPr>
          <p:cNvPr id="29" name="object 19">
            <a:extLst>
              <a:ext uri="{FF2B5EF4-FFF2-40B4-BE49-F238E27FC236}">
                <a16:creationId xmlns:a16="http://schemas.microsoft.com/office/drawing/2014/main" id="{FD2727B0-5EFA-394C-BE18-B49B97802274}"/>
              </a:ext>
            </a:extLst>
          </p:cNvPr>
          <p:cNvSpPr txBox="1"/>
          <p:nvPr/>
        </p:nvSpPr>
        <p:spPr>
          <a:xfrm>
            <a:off x="6847040" y="3757214"/>
            <a:ext cx="1632189" cy="510396"/>
          </a:xfrm>
          <a:prstGeom prst="rect">
            <a:avLst/>
          </a:prstGeom>
        </p:spPr>
        <p:txBody>
          <a:bodyPr vert="horz" wrap="square" lIns="0" tIns="0" rIns="0" bIns="0" rtlCol="0">
            <a:spAutoFit/>
          </a:bodyPr>
          <a:lstStyle/>
          <a:p>
            <a:pPr marL="12700" marR="592455" algn="ctr">
              <a:spcBef>
                <a:spcPts val="480"/>
              </a:spcBef>
              <a:tabLst>
                <a:tab pos="212725" algn="l"/>
              </a:tabLst>
            </a:pPr>
            <a:r>
              <a:rPr lang="es-ES"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Intranet</a:t>
            </a:r>
          </a:p>
          <a:p>
            <a:pPr marL="12700" marR="592455" algn="ctr">
              <a:spcBef>
                <a:spcPts val="480"/>
              </a:spcBef>
              <a:tabLst>
                <a:tab pos="212725" algn="l"/>
              </a:tabLst>
            </a:pPr>
            <a:r>
              <a:rPr lang="es-ES" sz="1450" dirty="0" err="1">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Developer</a:t>
            </a:r>
            <a:endPar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endParaRPr>
          </a:p>
        </p:txBody>
      </p:sp>
      <p:sp>
        <p:nvSpPr>
          <p:cNvPr id="30" name="object 6">
            <a:extLst>
              <a:ext uri="{FF2B5EF4-FFF2-40B4-BE49-F238E27FC236}">
                <a16:creationId xmlns:a16="http://schemas.microsoft.com/office/drawing/2014/main" id="{CB25735E-475E-EB43-B660-A56DAD97BF24}"/>
              </a:ext>
            </a:extLst>
          </p:cNvPr>
          <p:cNvSpPr txBox="1"/>
          <p:nvPr/>
        </p:nvSpPr>
        <p:spPr>
          <a:xfrm>
            <a:off x="8815554" y="2393320"/>
            <a:ext cx="1075690" cy="2016125"/>
          </a:xfrm>
          <a:prstGeom prst="rect">
            <a:avLst/>
          </a:prstGeom>
        </p:spPr>
        <p:txBody>
          <a:bodyPr vert="horz" wrap="square" lIns="0" tIns="0" rIns="0" bIns="0" rtlCol="0">
            <a:spAutoFit/>
          </a:bodyPr>
          <a:lstStyle/>
          <a:p>
            <a:pPr algn="ctr">
              <a:lnSpc>
                <a:spcPct val="100000"/>
              </a:lnSpc>
            </a:pPr>
            <a:r>
              <a:rPr sz="8900" dirty="0">
                <a:solidFill>
                  <a:srgbClr val="345BA7"/>
                </a:solidFill>
                <a:latin typeface="FontAwesome"/>
                <a:cs typeface="FontAwesome"/>
              </a:rPr>
              <a:t></a:t>
            </a:r>
          </a:p>
          <a:p>
            <a:pPr marL="10160" algn="ctr">
              <a:lnSpc>
                <a:spcPct val="100000"/>
              </a:lnSpc>
              <a:spcBef>
                <a:spcPts val="3754"/>
              </a:spcBef>
            </a:pPr>
            <a:r>
              <a:rPr sz="1100" b="0" dirty="0">
                <a:solidFill>
                  <a:srgbClr val="FFFFFF"/>
                </a:solidFill>
                <a:latin typeface="Open Sans Light"/>
                <a:cs typeface="Open Sans Light"/>
              </a:rPr>
              <a:t>section</a:t>
            </a:r>
            <a:r>
              <a:rPr sz="1100" b="0" spc="-105" dirty="0">
                <a:solidFill>
                  <a:srgbClr val="FFFFFF"/>
                </a:solidFill>
                <a:latin typeface="Open Sans Light"/>
                <a:cs typeface="Open Sans Light"/>
              </a:rPr>
              <a:t> </a:t>
            </a:r>
            <a:r>
              <a:rPr sz="1100" b="0" dirty="0">
                <a:solidFill>
                  <a:srgbClr val="FFFFFF"/>
                </a:solidFill>
                <a:latin typeface="Open Sans Light"/>
                <a:cs typeface="Open Sans Light"/>
              </a:rPr>
              <a:t>one</a:t>
            </a:r>
            <a:endParaRPr sz="1100" dirty="0">
              <a:latin typeface="Open Sans Light"/>
              <a:cs typeface="Open Sans Light"/>
            </a:endParaRPr>
          </a:p>
        </p:txBody>
      </p:sp>
      <p:sp>
        <p:nvSpPr>
          <p:cNvPr id="31" name="object 19">
            <a:extLst>
              <a:ext uri="{FF2B5EF4-FFF2-40B4-BE49-F238E27FC236}">
                <a16:creationId xmlns:a16="http://schemas.microsoft.com/office/drawing/2014/main" id="{BDFD7657-B2AF-CA49-9706-2ADEF354AA09}"/>
              </a:ext>
            </a:extLst>
          </p:cNvPr>
          <p:cNvSpPr txBox="1"/>
          <p:nvPr/>
        </p:nvSpPr>
        <p:spPr>
          <a:xfrm>
            <a:off x="8565009" y="3757214"/>
            <a:ext cx="1857675" cy="510396"/>
          </a:xfrm>
          <a:prstGeom prst="rect">
            <a:avLst/>
          </a:prstGeom>
        </p:spPr>
        <p:txBody>
          <a:bodyPr vert="horz" wrap="square" lIns="0" tIns="0" rIns="0" bIns="0" rtlCol="0">
            <a:spAutoFit/>
          </a:bodyPr>
          <a:lstStyle/>
          <a:p>
            <a:pPr marL="12700" marR="592455" algn="ctr">
              <a:spcBef>
                <a:spcPts val="480"/>
              </a:spcBef>
              <a:tabLst>
                <a:tab pos="212725" algn="l"/>
              </a:tabLst>
            </a:pPr>
            <a:r>
              <a:rPr lang="es-ES" sz="1450" dirty="0" err="1">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Platform</a:t>
            </a:r>
            <a:endParaRPr lang="es-ES"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endParaRPr>
          </a:p>
          <a:p>
            <a:pPr marL="12700" marR="592455" algn="ctr">
              <a:spcBef>
                <a:spcPts val="480"/>
              </a:spcBef>
              <a:tabLst>
                <a:tab pos="212725" algn="l"/>
              </a:tabLst>
            </a:pPr>
            <a:r>
              <a:rPr lang="es-ES" sz="1450" dirty="0" err="1">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rPr>
              <a:t>Owner</a:t>
            </a:r>
            <a:endParaRPr lang="es-MX" sz="1450" dirty="0">
              <a:solidFill>
                <a:schemeClr val="tx1">
                  <a:lumMod val="65000"/>
                  <a:lumOff val="35000"/>
                </a:schemeClr>
              </a:solidFill>
              <a:latin typeface="Graphik Medium" panose="020B0503030202060203" pitchFamily="34" charset="77"/>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84326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Text Placeholder 3">
            <a:extLst>
              <a:ext uri="{FF2B5EF4-FFF2-40B4-BE49-F238E27FC236}">
                <a16:creationId xmlns:a16="http://schemas.microsoft.com/office/drawing/2014/main" id="{4CC77ED0-3D4A-4344-A8A4-600582B307AD}"/>
              </a:ext>
            </a:extLst>
          </p:cNvPr>
          <p:cNvSpPr txBox="1">
            <a:spLocks/>
          </p:cNvSpPr>
          <p:nvPr/>
        </p:nvSpPr>
        <p:spPr>
          <a:xfrm>
            <a:off x="1204522" y="1910091"/>
            <a:ext cx="2498759" cy="1525645"/>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63550" marR="0" lvl="0" indent="-457200" algn="l" defTabSz="914400" rtl="0" eaLnBrk="1" fontAlgn="auto" latinLnBrk="0" hangingPunct="1">
              <a:lnSpc>
                <a:spcPct val="90000"/>
              </a:lnSpc>
              <a:spcBef>
                <a:spcPts val="1000"/>
              </a:spcBef>
              <a:spcAft>
                <a:spcPts val="1000"/>
              </a:spcAft>
              <a:buClrTx/>
              <a:buSzPct val="90000"/>
              <a:buFontTx/>
              <a:buAutoNum type="arabicPeriod"/>
              <a:tabLst/>
              <a:defRPr/>
            </a:pPr>
            <a:r>
              <a:rPr kumimoji="0" lang="en-US" sz="2000" b="1" i="0" u="none" strike="noStrike" kern="1200" cap="none" spc="0" normalizeH="0" baseline="0" noProof="0" dirty="0">
                <a:ln>
                  <a:noFill/>
                </a:ln>
                <a:solidFill>
                  <a:srgbClr val="000000"/>
                </a:solidFill>
                <a:effectLst/>
                <a:uLnTx/>
                <a:uFillTx/>
                <a:latin typeface="Graphik" panose="020B0503030202060203" pitchFamily="34" charset="77"/>
              </a:rPr>
              <a:t>Content Strategist</a:t>
            </a:r>
            <a:endParaRPr kumimoji="0" lang="es-MX" sz="2000" b="1" i="0" u="none" strike="noStrike" kern="1200" cap="none" spc="0" normalizeH="0" baseline="0" noProof="0" dirty="0">
              <a:ln>
                <a:noFill/>
              </a:ln>
              <a:solidFill>
                <a:srgbClr val="000000"/>
              </a:solidFill>
              <a:effectLst/>
              <a:uLnTx/>
              <a:uFillTx/>
              <a:latin typeface="Graphik" panose="020B0503030202060203" pitchFamily="34" charset="77"/>
            </a:endParaRP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F28D2A"/>
                </a:solidFill>
                <a:effectLst/>
                <a:uLnTx/>
                <a:uFillTx/>
                <a:latin typeface="Graphik Semibold" panose="020B0503030202060203" pitchFamily="34" charset="77"/>
              </a:rPr>
              <a:t>Description: </a:t>
            </a:r>
            <a:r>
              <a:rPr kumimoji="0" lang="en-US" sz="1200" b="0" i="0" u="none" strike="noStrike" kern="1200" cap="none" spc="0" normalizeH="0" baseline="0" noProof="0" dirty="0">
                <a:ln>
                  <a:noFill/>
                </a:ln>
                <a:solidFill>
                  <a:srgbClr val="000000"/>
                </a:solidFill>
                <a:effectLst/>
                <a:uLnTx/>
                <a:uFillTx/>
                <a:latin typeface="Graphik Light" charset="0"/>
              </a:rPr>
              <a:t>This role will liaise with content owners in various Divisions and Departments to ensure that accurate and useful content is being published on the intranet.</a:t>
            </a: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rPr>
              <a:t>Core </a:t>
            </a:r>
            <a:r>
              <a:rPr lang="en-US" sz="1200" b="1" dirty="0">
                <a:solidFill>
                  <a:srgbClr val="345BA7"/>
                </a:solidFill>
                <a:latin typeface="Graphik Semibold" panose="020B0503030202060203" pitchFamily="34" charset="77"/>
              </a:rPr>
              <a:t>Responsibilities:</a:t>
            </a:r>
            <a:endPar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endParaRP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lang="en-US" sz="1200" dirty="0">
                <a:solidFill>
                  <a:srgbClr val="000000"/>
                </a:solidFill>
              </a:rPr>
              <a:t>Ensure that content is of a standard that provides business value.</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kumimoji="0" lang="en-US" sz="1200" b="0" i="0" u="none" strike="noStrike" kern="1200" cap="none" spc="0" normalizeH="0" baseline="0" noProof="0" dirty="0">
                <a:ln>
                  <a:noFill/>
                </a:ln>
                <a:solidFill>
                  <a:srgbClr val="000000"/>
                </a:solidFill>
                <a:effectLst/>
                <a:uLnTx/>
                <a:uFillTx/>
                <a:latin typeface="Graphik Light" charset="0"/>
              </a:rPr>
              <a:t>Help in the content auditing activities of </a:t>
            </a:r>
            <a:r>
              <a:rPr lang="en-US" sz="1200" dirty="0">
                <a:solidFill>
                  <a:srgbClr val="000000"/>
                </a:solidFill>
              </a:rPr>
              <a:t>Intranet planning.</a:t>
            </a:r>
            <a:endParaRPr kumimoji="0" lang="en-US" sz="1200" b="0" i="0" u="none" strike="noStrike" kern="1200" cap="none" spc="0" normalizeH="0" baseline="0" noProof="0" dirty="0">
              <a:ln>
                <a:noFill/>
              </a:ln>
              <a:solidFill>
                <a:srgbClr val="000000"/>
              </a:solidFill>
              <a:effectLst/>
              <a:uLnTx/>
              <a:uFillTx/>
              <a:latin typeface="Graphik Light" charset="0"/>
            </a:endParaRPr>
          </a:p>
        </p:txBody>
      </p:sp>
      <p:sp>
        <p:nvSpPr>
          <p:cNvPr id="39" name="object 18">
            <a:extLst>
              <a:ext uri="{FF2B5EF4-FFF2-40B4-BE49-F238E27FC236}">
                <a16:creationId xmlns:a16="http://schemas.microsoft.com/office/drawing/2014/main" id="{BB63AC1B-8EAC-0240-BF16-1D543CA6C029}"/>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48" name="object 44">
            <a:extLst>
              <a:ext uri="{FF2B5EF4-FFF2-40B4-BE49-F238E27FC236}">
                <a16:creationId xmlns:a16="http://schemas.microsoft.com/office/drawing/2014/main" id="{B2EF9C8E-C8F2-1541-AF0E-F9983E4957A7}"/>
              </a:ext>
            </a:extLst>
          </p:cNvPr>
          <p:cNvSpPr/>
          <p:nvPr/>
        </p:nvSpPr>
        <p:spPr>
          <a:xfrm>
            <a:off x="10902952" y="5289553"/>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9" name="object 45">
            <a:extLst>
              <a:ext uri="{FF2B5EF4-FFF2-40B4-BE49-F238E27FC236}">
                <a16:creationId xmlns:a16="http://schemas.microsoft.com/office/drawing/2014/main" id="{6DFBD8CB-AB7D-0841-B111-B902FBEAD3BA}"/>
              </a:ext>
            </a:extLst>
          </p:cNvPr>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50" name="object 46">
            <a:extLst>
              <a:ext uri="{FF2B5EF4-FFF2-40B4-BE49-F238E27FC236}">
                <a16:creationId xmlns:a16="http://schemas.microsoft.com/office/drawing/2014/main" id="{1C20B84E-71DC-FC4C-B5EA-B588F33B7854}"/>
              </a:ext>
            </a:extLst>
          </p:cNvPr>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45" name="object 5">
            <a:extLst>
              <a:ext uri="{FF2B5EF4-FFF2-40B4-BE49-F238E27FC236}">
                <a16:creationId xmlns:a16="http://schemas.microsoft.com/office/drawing/2014/main" id="{7AC5D067-1547-B542-ACF2-5B480EE5D39B}"/>
              </a:ext>
            </a:extLst>
          </p:cNvPr>
          <p:cNvSpPr/>
          <p:nvPr/>
        </p:nvSpPr>
        <p:spPr>
          <a:xfrm>
            <a:off x="457200" y="6612470"/>
            <a:ext cx="90716" cy="97167"/>
          </a:xfrm>
          <a:prstGeom prst="rect">
            <a:avLst/>
          </a:prstGeom>
          <a:blipFill>
            <a:blip r:embed="rId4" cstate="print"/>
            <a:stretch>
              <a:fillRect/>
            </a:stretch>
          </a:blipFill>
        </p:spPr>
        <p:txBody>
          <a:bodyPr wrap="square" lIns="0" tIns="0" rIns="0" bIns="0" rtlCol="0"/>
          <a:lstStyle/>
          <a:p>
            <a:endParaRPr/>
          </a:p>
        </p:txBody>
      </p:sp>
      <p:sp>
        <p:nvSpPr>
          <p:cNvPr id="56" name="object 6">
            <a:extLst>
              <a:ext uri="{FF2B5EF4-FFF2-40B4-BE49-F238E27FC236}">
                <a16:creationId xmlns:a16="http://schemas.microsoft.com/office/drawing/2014/main" id="{8D251B3B-B91E-194B-B386-3F725E8C3931}"/>
              </a:ext>
            </a:extLst>
          </p:cNvPr>
          <p:cNvSpPr/>
          <p:nvPr/>
        </p:nvSpPr>
        <p:spPr>
          <a:xfrm>
            <a:off x="578243" y="6609880"/>
            <a:ext cx="113220" cy="102361"/>
          </a:xfrm>
          <a:prstGeom prst="rect">
            <a:avLst/>
          </a:prstGeom>
          <a:blipFill>
            <a:blip r:embed="rId5" cstate="print"/>
            <a:stretch>
              <a:fillRect/>
            </a:stretch>
          </a:blipFill>
        </p:spPr>
        <p:txBody>
          <a:bodyPr wrap="square" lIns="0" tIns="0" rIns="0" bIns="0" rtlCol="0"/>
          <a:lstStyle/>
          <a:p>
            <a:endParaRPr/>
          </a:p>
        </p:txBody>
      </p:sp>
      <p:pic>
        <p:nvPicPr>
          <p:cNvPr id="58" name="Imagen 57">
            <a:extLst>
              <a:ext uri="{FF2B5EF4-FFF2-40B4-BE49-F238E27FC236}">
                <a16:creationId xmlns:a16="http://schemas.microsoft.com/office/drawing/2014/main" id="{1CED7C7B-5987-5B49-B0DF-E1148C1DDBE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67" name="object 36">
            <a:extLst>
              <a:ext uri="{FF2B5EF4-FFF2-40B4-BE49-F238E27FC236}">
                <a16:creationId xmlns:a16="http://schemas.microsoft.com/office/drawing/2014/main" id="{06E7DC9B-80D5-BA47-ACFF-40D67A8D2BA8}"/>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sp>
        <p:nvSpPr>
          <p:cNvPr id="68" name="Text Placeholder 3">
            <a:extLst>
              <a:ext uri="{FF2B5EF4-FFF2-40B4-BE49-F238E27FC236}">
                <a16:creationId xmlns:a16="http://schemas.microsoft.com/office/drawing/2014/main" id="{723AF0D4-4DF3-1F48-9AEC-244431C2E902}"/>
              </a:ext>
            </a:extLst>
          </p:cNvPr>
          <p:cNvSpPr txBox="1">
            <a:spLocks/>
          </p:cNvSpPr>
          <p:nvPr/>
        </p:nvSpPr>
        <p:spPr>
          <a:xfrm>
            <a:off x="428624" y="373974"/>
            <a:ext cx="5550145" cy="443533"/>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Intranet Core Team Roles &amp; Responsibilities</a:t>
            </a:r>
            <a:endParaRPr lang="en-US" sz="3375" b="1" dirty="0">
              <a:solidFill>
                <a:srgbClr val="000000"/>
              </a:solidFill>
              <a:latin typeface="Graphik" panose="020B0503030202060203" pitchFamily="34" charset="77"/>
            </a:endParaRPr>
          </a:p>
        </p:txBody>
      </p:sp>
      <p:sp>
        <p:nvSpPr>
          <p:cNvPr id="37" name="Elipse 36">
            <a:extLst>
              <a:ext uri="{FF2B5EF4-FFF2-40B4-BE49-F238E27FC236}">
                <a16:creationId xmlns:a16="http://schemas.microsoft.com/office/drawing/2014/main" id="{84CB0584-88E2-8742-ABEC-6F43F6A6992C}"/>
              </a:ext>
            </a:extLst>
          </p:cNvPr>
          <p:cNvSpPr/>
          <p:nvPr/>
        </p:nvSpPr>
        <p:spPr>
          <a:xfrm>
            <a:off x="1142910" y="1988747"/>
            <a:ext cx="432619" cy="432619"/>
          </a:xfrm>
          <a:prstGeom prst="ellips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8" name="Text Placeholder 3">
            <a:extLst>
              <a:ext uri="{FF2B5EF4-FFF2-40B4-BE49-F238E27FC236}">
                <a16:creationId xmlns:a16="http://schemas.microsoft.com/office/drawing/2014/main" id="{3E164C8D-4987-EA4B-B507-8F56ED05CA97}"/>
              </a:ext>
            </a:extLst>
          </p:cNvPr>
          <p:cNvSpPr txBox="1">
            <a:spLocks/>
          </p:cNvSpPr>
          <p:nvPr/>
        </p:nvSpPr>
        <p:spPr>
          <a:xfrm>
            <a:off x="1181857" y="2019989"/>
            <a:ext cx="356325" cy="421474"/>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350" marR="0" lvl="0" indent="0" algn="ctr" defTabSz="914400" rtl="0" eaLnBrk="1" fontAlgn="auto" latinLnBrk="0" hangingPunct="1">
              <a:lnSpc>
                <a:spcPct val="90000"/>
              </a:lnSpc>
              <a:spcBef>
                <a:spcPts val="1000"/>
              </a:spcBef>
              <a:spcAft>
                <a:spcPts val="1000"/>
              </a:spcAft>
              <a:buClrTx/>
              <a:buSzPct val="90000"/>
              <a:buFontTx/>
              <a:buNone/>
              <a:tabLst/>
              <a:defRPr/>
            </a:pPr>
            <a:r>
              <a:rPr kumimoji="0" lang="en-US" sz="2000" b="1" i="0" u="none" strike="noStrike" kern="1200" cap="none" spc="0" normalizeH="0" baseline="0" noProof="0" dirty="0">
                <a:ln>
                  <a:noFill/>
                </a:ln>
                <a:solidFill>
                  <a:srgbClr val="FFFFFF"/>
                </a:solidFill>
                <a:effectLst/>
                <a:uLnTx/>
                <a:uFillTx/>
                <a:latin typeface="Graphik" panose="020B0503030202060203" pitchFamily="34" charset="77"/>
              </a:rPr>
              <a:t>1</a:t>
            </a:r>
          </a:p>
          <a:p>
            <a:pPr marL="6350" marR="0" lvl="0" indent="0" algn="l" defTabSz="914400" rtl="0" eaLnBrk="1" fontAlgn="auto" latinLnBrk="0" hangingPunct="1">
              <a:lnSpc>
                <a:spcPct val="90000"/>
              </a:lnSpc>
              <a:spcBef>
                <a:spcPts val="1000"/>
              </a:spcBef>
              <a:spcAft>
                <a:spcPts val="1000"/>
              </a:spcAft>
              <a:buClrTx/>
              <a:buSzPct val="90000"/>
              <a:buFontTx/>
              <a:buNone/>
              <a:tabLst/>
              <a:defRPr/>
            </a:pPr>
            <a:endParaRPr kumimoji="0" lang="en-US" sz="3600" b="1" i="0" u="none" strike="noStrike" kern="1200" cap="none" spc="0" normalizeH="0" baseline="0" noProof="0" dirty="0">
              <a:ln>
                <a:noFill/>
              </a:ln>
              <a:solidFill>
                <a:srgbClr val="000000"/>
              </a:solidFill>
              <a:effectLst/>
              <a:uLnTx/>
              <a:uFillTx/>
              <a:latin typeface="Graphik" panose="020B0503030202060203" pitchFamily="34" charset="77"/>
            </a:endParaRPr>
          </a:p>
        </p:txBody>
      </p:sp>
      <p:cxnSp>
        <p:nvCxnSpPr>
          <p:cNvPr id="47" name="Conector recto 46">
            <a:extLst>
              <a:ext uri="{FF2B5EF4-FFF2-40B4-BE49-F238E27FC236}">
                <a16:creationId xmlns:a16="http://schemas.microsoft.com/office/drawing/2014/main" id="{8521EF04-39D7-274A-8E08-91662EFDDDCA}"/>
              </a:ext>
            </a:extLst>
          </p:cNvPr>
          <p:cNvCxnSpPr>
            <a:cxnSpLocks/>
          </p:cNvCxnSpPr>
          <p:nvPr/>
        </p:nvCxnSpPr>
        <p:spPr>
          <a:xfrm>
            <a:off x="3762985" y="1910091"/>
            <a:ext cx="0" cy="4093535"/>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52" name="Conector recto 51">
            <a:extLst>
              <a:ext uri="{FF2B5EF4-FFF2-40B4-BE49-F238E27FC236}">
                <a16:creationId xmlns:a16="http://schemas.microsoft.com/office/drawing/2014/main" id="{58D92C9C-618F-AD4F-B460-FB68C5428BA9}"/>
              </a:ext>
            </a:extLst>
          </p:cNvPr>
          <p:cNvCxnSpPr>
            <a:cxnSpLocks/>
          </p:cNvCxnSpPr>
          <p:nvPr/>
        </p:nvCxnSpPr>
        <p:spPr>
          <a:xfrm>
            <a:off x="7456656" y="1910091"/>
            <a:ext cx="0" cy="4093535"/>
          </a:xfrm>
          <a:prstGeom prst="line">
            <a:avLst/>
          </a:prstGeom>
          <a:ln>
            <a:prstDash val="sysDot"/>
          </a:ln>
        </p:spPr>
        <p:style>
          <a:lnRef idx="1">
            <a:schemeClr val="accent1"/>
          </a:lnRef>
          <a:fillRef idx="0">
            <a:schemeClr val="accent1"/>
          </a:fillRef>
          <a:effectRef idx="0">
            <a:schemeClr val="accent1"/>
          </a:effectRef>
          <a:fontRef idx="minor">
            <a:schemeClr val="tx1"/>
          </a:fontRef>
        </p:style>
      </p:cxnSp>
      <p:sp>
        <p:nvSpPr>
          <p:cNvPr id="57" name="Text Placeholder 3">
            <a:extLst>
              <a:ext uri="{FF2B5EF4-FFF2-40B4-BE49-F238E27FC236}">
                <a16:creationId xmlns:a16="http://schemas.microsoft.com/office/drawing/2014/main" id="{34384749-7E18-2840-9024-B53A257EC848}"/>
              </a:ext>
            </a:extLst>
          </p:cNvPr>
          <p:cNvSpPr txBox="1">
            <a:spLocks/>
          </p:cNvSpPr>
          <p:nvPr/>
        </p:nvSpPr>
        <p:spPr>
          <a:xfrm>
            <a:off x="4098192" y="2052476"/>
            <a:ext cx="3054964" cy="1525645"/>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63550" marR="0" lvl="0" indent="-457200" algn="l" defTabSz="914400" rtl="0" eaLnBrk="1" fontAlgn="auto" latinLnBrk="0" hangingPunct="1">
              <a:lnSpc>
                <a:spcPct val="90000"/>
              </a:lnSpc>
              <a:spcBef>
                <a:spcPts val="1000"/>
              </a:spcBef>
              <a:spcAft>
                <a:spcPts val="1000"/>
              </a:spcAft>
              <a:buClrTx/>
              <a:buSzPct val="90000"/>
              <a:buFontTx/>
              <a:buAutoNum type="arabicPeriod"/>
              <a:tabLst/>
              <a:defRPr/>
            </a:pPr>
            <a:r>
              <a:rPr kumimoji="0" lang="es-ES" sz="2000" b="1" i="0" u="none" strike="noStrike" kern="1200" cap="none" spc="0" normalizeH="0" baseline="0" noProof="0" dirty="0">
                <a:ln>
                  <a:noFill/>
                </a:ln>
                <a:solidFill>
                  <a:srgbClr val="000000"/>
                </a:solidFill>
                <a:effectLst/>
                <a:uLnTx/>
                <a:uFillTx/>
                <a:latin typeface="Graphik" panose="020B0503030202060203" pitchFamily="34" charset="77"/>
              </a:rPr>
              <a:t>Project Manager</a:t>
            </a:r>
            <a:endParaRPr kumimoji="0" lang="es-MX" sz="2000" b="1" i="0" u="none" strike="noStrike" kern="1200" cap="none" spc="0" normalizeH="0" baseline="0" noProof="0" dirty="0">
              <a:ln>
                <a:noFill/>
              </a:ln>
              <a:solidFill>
                <a:srgbClr val="000000"/>
              </a:solidFill>
              <a:effectLst/>
              <a:uLnTx/>
              <a:uFillTx/>
              <a:latin typeface="Graphik" panose="020B0503030202060203" pitchFamily="34" charset="77"/>
            </a:endParaRP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F28D2A"/>
                </a:solidFill>
                <a:effectLst/>
                <a:uLnTx/>
                <a:uFillTx/>
                <a:latin typeface="Graphik Semibold" panose="020B0503030202060203" pitchFamily="34" charset="77"/>
              </a:rPr>
              <a:t>Description: </a:t>
            </a:r>
            <a:r>
              <a:rPr lang="en-US" sz="1200" dirty="0">
                <a:solidFill>
                  <a:srgbClr val="000000"/>
                </a:solidFill>
              </a:rPr>
              <a:t>The project manager is responsible for the ensuring that the Intranet is completed to scope, cost and time. Frequently the Project Manager is also instrumental in communicating and advocating the Intranet to the rest of the organization.</a:t>
            </a:r>
            <a:endParaRPr kumimoji="0" lang="en-US" sz="1200" b="0" i="0" u="none" strike="noStrike" kern="1200" cap="none" spc="0" normalizeH="0" baseline="0" noProof="0" dirty="0">
              <a:ln>
                <a:noFill/>
              </a:ln>
              <a:solidFill>
                <a:srgbClr val="000000"/>
              </a:solidFill>
              <a:effectLst/>
              <a:uLnTx/>
              <a:uFillTx/>
              <a:latin typeface="Graphik Light" charset="0"/>
            </a:endParaRP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rPr>
              <a:t>Core </a:t>
            </a:r>
            <a:r>
              <a:rPr lang="en-US" sz="1200" b="1" dirty="0">
                <a:solidFill>
                  <a:srgbClr val="345BA7"/>
                </a:solidFill>
                <a:latin typeface="Graphik Semibold" panose="020B0503030202060203" pitchFamily="34" charset="77"/>
              </a:rPr>
              <a:t>Responsibilities:</a:t>
            </a:r>
            <a:endPar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endParaRP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lang="en-US" sz="1200" dirty="0">
                <a:solidFill>
                  <a:srgbClr val="000000"/>
                </a:solidFill>
              </a:rPr>
              <a:t>Liaise with various departments to get work done.</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kumimoji="0" lang="en-US" sz="1200" b="0" i="0" u="none" strike="noStrike" kern="1200" cap="none" spc="0" normalizeH="0" baseline="0" noProof="0" dirty="0">
                <a:ln>
                  <a:noFill/>
                </a:ln>
                <a:solidFill>
                  <a:srgbClr val="000000"/>
                </a:solidFill>
                <a:effectLst/>
                <a:uLnTx/>
                <a:uFillTx/>
                <a:latin typeface="Graphik Light" charset="0"/>
              </a:rPr>
              <a:t>Ensure completeness of client deliverables.</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lang="en-US" sz="1200" dirty="0">
                <a:solidFill>
                  <a:srgbClr val="000000"/>
                </a:solidFill>
              </a:rPr>
              <a:t>Ensure the necessary stakeholders are engaged.</a:t>
            </a:r>
            <a:endParaRPr kumimoji="0" lang="en-US" sz="1200" b="0" i="0" u="none" strike="noStrike" kern="1200" cap="none" spc="0" normalizeH="0" baseline="0" noProof="0" dirty="0">
              <a:ln>
                <a:noFill/>
              </a:ln>
              <a:solidFill>
                <a:srgbClr val="000000"/>
              </a:solidFill>
              <a:effectLst/>
              <a:uLnTx/>
              <a:uFillTx/>
              <a:latin typeface="Graphik Light" charset="0"/>
            </a:endParaRPr>
          </a:p>
        </p:txBody>
      </p:sp>
      <p:sp>
        <p:nvSpPr>
          <p:cNvPr id="59" name="Elipse 58">
            <a:extLst>
              <a:ext uri="{FF2B5EF4-FFF2-40B4-BE49-F238E27FC236}">
                <a16:creationId xmlns:a16="http://schemas.microsoft.com/office/drawing/2014/main" id="{64DA7EB7-13BF-314F-BACA-98FAC9722E09}"/>
              </a:ext>
            </a:extLst>
          </p:cNvPr>
          <p:cNvSpPr/>
          <p:nvPr/>
        </p:nvSpPr>
        <p:spPr>
          <a:xfrm>
            <a:off x="4036580" y="1988747"/>
            <a:ext cx="432619" cy="432619"/>
          </a:xfrm>
          <a:prstGeom prst="ellips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0" name="Text Placeholder 3">
            <a:extLst>
              <a:ext uri="{FF2B5EF4-FFF2-40B4-BE49-F238E27FC236}">
                <a16:creationId xmlns:a16="http://schemas.microsoft.com/office/drawing/2014/main" id="{59ACD682-C8EF-8F4A-9848-43D8E1788C40}"/>
              </a:ext>
            </a:extLst>
          </p:cNvPr>
          <p:cNvSpPr txBox="1">
            <a:spLocks/>
          </p:cNvSpPr>
          <p:nvPr/>
        </p:nvSpPr>
        <p:spPr>
          <a:xfrm>
            <a:off x="4075527" y="2019989"/>
            <a:ext cx="356325" cy="421474"/>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350" marR="0" lvl="0" indent="0" algn="ctr" defTabSz="914400" rtl="0" eaLnBrk="1" fontAlgn="auto" latinLnBrk="0" hangingPunct="1">
              <a:lnSpc>
                <a:spcPct val="90000"/>
              </a:lnSpc>
              <a:spcBef>
                <a:spcPts val="1000"/>
              </a:spcBef>
              <a:spcAft>
                <a:spcPts val="1000"/>
              </a:spcAft>
              <a:buClrTx/>
              <a:buSzPct val="90000"/>
              <a:buFontTx/>
              <a:buNone/>
              <a:tabLst/>
              <a:defRPr/>
            </a:pPr>
            <a:r>
              <a:rPr kumimoji="0" lang="en-US" sz="2000" b="1" i="0" u="none" strike="noStrike" kern="1200" cap="none" spc="0" normalizeH="0" baseline="0" noProof="0" dirty="0">
                <a:ln>
                  <a:noFill/>
                </a:ln>
                <a:solidFill>
                  <a:srgbClr val="FFFFFF"/>
                </a:solidFill>
                <a:effectLst/>
                <a:uLnTx/>
                <a:uFillTx/>
                <a:latin typeface="Graphik" panose="020B0503030202060203" pitchFamily="34" charset="77"/>
              </a:rPr>
              <a:t>2</a:t>
            </a:r>
          </a:p>
          <a:p>
            <a:pPr marL="6350" marR="0" lvl="0" indent="0" algn="l" defTabSz="914400" rtl="0" eaLnBrk="1" fontAlgn="auto" latinLnBrk="0" hangingPunct="1">
              <a:lnSpc>
                <a:spcPct val="90000"/>
              </a:lnSpc>
              <a:spcBef>
                <a:spcPts val="1000"/>
              </a:spcBef>
              <a:spcAft>
                <a:spcPts val="1000"/>
              </a:spcAft>
              <a:buClrTx/>
              <a:buSzPct val="90000"/>
              <a:buFontTx/>
              <a:buNone/>
              <a:tabLst/>
              <a:defRPr/>
            </a:pPr>
            <a:endParaRPr kumimoji="0" lang="en-US" sz="3600" b="1" i="0" u="none" strike="noStrike" kern="1200" cap="none" spc="0" normalizeH="0" baseline="0" noProof="0" dirty="0">
              <a:ln>
                <a:noFill/>
              </a:ln>
              <a:solidFill>
                <a:srgbClr val="000000"/>
              </a:solidFill>
              <a:effectLst/>
              <a:uLnTx/>
              <a:uFillTx/>
              <a:latin typeface="Graphik" panose="020B0503030202060203" pitchFamily="34" charset="77"/>
            </a:endParaRPr>
          </a:p>
        </p:txBody>
      </p:sp>
      <p:sp>
        <p:nvSpPr>
          <p:cNvPr id="61" name="Text Placeholder 3">
            <a:extLst>
              <a:ext uri="{FF2B5EF4-FFF2-40B4-BE49-F238E27FC236}">
                <a16:creationId xmlns:a16="http://schemas.microsoft.com/office/drawing/2014/main" id="{6064F8AE-9487-2D4E-936E-FAC3B1164463}"/>
              </a:ext>
            </a:extLst>
          </p:cNvPr>
          <p:cNvSpPr txBox="1">
            <a:spLocks/>
          </p:cNvSpPr>
          <p:nvPr/>
        </p:nvSpPr>
        <p:spPr>
          <a:xfrm>
            <a:off x="7790517" y="1910091"/>
            <a:ext cx="2498759" cy="1525645"/>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63550" marR="0" lvl="0" indent="-457200" algn="l" defTabSz="914400" rtl="0" eaLnBrk="1" fontAlgn="auto" latinLnBrk="0" hangingPunct="1">
              <a:lnSpc>
                <a:spcPct val="90000"/>
              </a:lnSpc>
              <a:spcBef>
                <a:spcPts val="1000"/>
              </a:spcBef>
              <a:spcAft>
                <a:spcPts val="1000"/>
              </a:spcAft>
              <a:buClrTx/>
              <a:buSzPct val="90000"/>
              <a:buFontTx/>
              <a:buAutoNum type="arabicPeriod"/>
              <a:tabLst/>
              <a:defRPr/>
            </a:pPr>
            <a:r>
              <a:rPr kumimoji="0" lang="es-ES" sz="2000" b="1" i="0" u="none" strike="noStrike" kern="1200" cap="none" spc="0" normalizeH="0" baseline="0" noProof="0" dirty="0" err="1">
                <a:ln>
                  <a:noFill/>
                </a:ln>
                <a:solidFill>
                  <a:srgbClr val="000000"/>
                </a:solidFill>
                <a:effectLst/>
                <a:uLnTx/>
                <a:uFillTx/>
                <a:latin typeface="Graphik" panose="020B0503030202060203" pitchFamily="34" charset="77"/>
              </a:rPr>
              <a:t>Search</a:t>
            </a:r>
            <a:r>
              <a:rPr kumimoji="0" lang="es-ES" sz="2000" b="1" i="0" u="none" strike="noStrike" kern="1200" cap="none" spc="0" normalizeH="0" baseline="0" noProof="0" dirty="0">
                <a:ln>
                  <a:noFill/>
                </a:ln>
                <a:solidFill>
                  <a:srgbClr val="000000"/>
                </a:solidFill>
                <a:effectLst/>
                <a:uLnTx/>
                <a:uFillTx/>
                <a:latin typeface="Graphik" panose="020B0503030202060203" pitchFamily="34" charset="77"/>
              </a:rPr>
              <a:t> </a:t>
            </a:r>
            <a:r>
              <a:rPr kumimoji="0" lang="es-ES" sz="2000" b="1" i="0" u="none" strike="noStrike" kern="1200" cap="none" spc="0" normalizeH="0" baseline="0" noProof="0" dirty="0" err="1">
                <a:ln>
                  <a:noFill/>
                </a:ln>
                <a:solidFill>
                  <a:srgbClr val="000000"/>
                </a:solidFill>
                <a:effectLst/>
                <a:uLnTx/>
                <a:uFillTx/>
                <a:latin typeface="Graphik" panose="020B0503030202060203" pitchFamily="34" charset="77"/>
              </a:rPr>
              <a:t>Administrator</a:t>
            </a:r>
            <a:endParaRPr kumimoji="0" lang="es-MX" sz="2000" b="1" i="0" u="none" strike="noStrike" kern="1200" cap="none" spc="0" normalizeH="0" baseline="0" noProof="0" dirty="0">
              <a:ln>
                <a:noFill/>
              </a:ln>
              <a:solidFill>
                <a:srgbClr val="000000"/>
              </a:solidFill>
              <a:effectLst/>
              <a:uLnTx/>
              <a:uFillTx/>
              <a:latin typeface="Graphik" panose="020B0503030202060203" pitchFamily="34" charset="77"/>
            </a:endParaRP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F28D2A"/>
                </a:solidFill>
                <a:effectLst/>
                <a:uLnTx/>
                <a:uFillTx/>
                <a:latin typeface="Graphik Semibold" panose="020B0503030202060203" pitchFamily="34" charset="77"/>
              </a:rPr>
              <a:t>Description: </a:t>
            </a:r>
            <a:r>
              <a:rPr kumimoji="0" lang="en-US" sz="1200" b="0" i="0" u="none" strike="noStrike" kern="1200" cap="none" spc="0" normalizeH="0" baseline="0" noProof="0" dirty="0">
                <a:ln>
                  <a:noFill/>
                </a:ln>
                <a:solidFill>
                  <a:srgbClr val="000000"/>
                </a:solidFill>
                <a:effectLst/>
                <a:uLnTx/>
                <a:uFillTx/>
                <a:latin typeface="Graphik Light" charset="0"/>
              </a:rPr>
              <a:t>This role will ensure that search functions are at a level that provides benefits to the organization.</a:t>
            </a: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rPr>
              <a:t>Core </a:t>
            </a:r>
            <a:r>
              <a:rPr lang="en-US" sz="1200" b="1" dirty="0">
                <a:solidFill>
                  <a:srgbClr val="345BA7"/>
                </a:solidFill>
                <a:latin typeface="Graphik Semibold" panose="020B0503030202060203" pitchFamily="34" charset="77"/>
              </a:rPr>
              <a:t>Responsibilities:</a:t>
            </a:r>
            <a:endPar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endParaRP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lang="en-US" sz="1200" dirty="0">
                <a:solidFill>
                  <a:srgbClr val="000000"/>
                </a:solidFill>
              </a:rPr>
              <a:t>View search reports.</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kumimoji="0" lang="en-US" sz="1200" b="0" i="0" u="none" strike="noStrike" kern="1200" cap="none" spc="0" normalizeH="0" baseline="0" noProof="0" dirty="0">
                <a:ln>
                  <a:noFill/>
                </a:ln>
                <a:solidFill>
                  <a:srgbClr val="000000"/>
                </a:solidFill>
                <a:effectLst/>
                <a:uLnTx/>
                <a:uFillTx/>
                <a:latin typeface="Graphik Light" charset="0"/>
              </a:rPr>
              <a:t>Create scopes, filters, refiners and search query rules.</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lang="en-US" sz="1200" dirty="0">
                <a:solidFill>
                  <a:srgbClr val="000000"/>
                </a:solidFill>
              </a:rPr>
              <a:t>Define metadata and taxonomy to drive search.</a:t>
            </a:r>
            <a:endParaRPr kumimoji="0" lang="en-US" sz="1200" b="0" i="0" u="none" strike="noStrike" kern="1200" cap="none" spc="0" normalizeH="0" baseline="0" noProof="0" dirty="0">
              <a:ln>
                <a:noFill/>
              </a:ln>
              <a:solidFill>
                <a:srgbClr val="000000"/>
              </a:solidFill>
              <a:effectLst/>
              <a:uLnTx/>
              <a:uFillTx/>
              <a:latin typeface="Graphik Light" charset="0"/>
            </a:endParaRPr>
          </a:p>
        </p:txBody>
      </p:sp>
      <p:sp>
        <p:nvSpPr>
          <p:cNvPr id="62" name="Elipse 61">
            <a:extLst>
              <a:ext uri="{FF2B5EF4-FFF2-40B4-BE49-F238E27FC236}">
                <a16:creationId xmlns:a16="http://schemas.microsoft.com/office/drawing/2014/main" id="{E1416A95-00AF-3C42-A0C9-B28922C62720}"/>
              </a:ext>
            </a:extLst>
          </p:cNvPr>
          <p:cNvSpPr/>
          <p:nvPr/>
        </p:nvSpPr>
        <p:spPr>
          <a:xfrm>
            <a:off x="7728905" y="1988747"/>
            <a:ext cx="432619" cy="432619"/>
          </a:xfrm>
          <a:prstGeom prst="ellips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3" name="Text Placeholder 3">
            <a:extLst>
              <a:ext uri="{FF2B5EF4-FFF2-40B4-BE49-F238E27FC236}">
                <a16:creationId xmlns:a16="http://schemas.microsoft.com/office/drawing/2014/main" id="{30E75703-3B4A-1649-8ABA-DB20848AFED1}"/>
              </a:ext>
            </a:extLst>
          </p:cNvPr>
          <p:cNvSpPr txBox="1">
            <a:spLocks/>
          </p:cNvSpPr>
          <p:nvPr/>
        </p:nvSpPr>
        <p:spPr>
          <a:xfrm>
            <a:off x="7767852" y="2019989"/>
            <a:ext cx="356325" cy="421474"/>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350" marR="0" lvl="0" indent="0" algn="ctr" defTabSz="914400" rtl="0" eaLnBrk="1" fontAlgn="auto" latinLnBrk="0" hangingPunct="1">
              <a:lnSpc>
                <a:spcPct val="90000"/>
              </a:lnSpc>
              <a:spcBef>
                <a:spcPts val="1000"/>
              </a:spcBef>
              <a:spcAft>
                <a:spcPts val="1000"/>
              </a:spcAft>
              <a:buClrTx/>
              <a:buSzPct val="90000"/>
              <a:buFontTx/>
              <a:buNone/>
              <a:tabLst/>
              <a:defRPr/>
            </a:pPr>
            <a:r>
              <a:rPr kumimoji="0" lang="en-US" sz="2000" b="1" i="0" u="none" strike="noStrike" kern="1200" cap="none" spc="0" normalizeH="0" baseline="0" noProof="0" dirty="0">
                <a:ln>
                  <a:noFill/>
                </a:ln>
                <a:solidFill>
                  <a:srgbClr val="FFFFFF"/>
                </a:solidFill>
                <a:effectLst/>
                <a:uLnTx/>
                <a:uFillTx/>
                <a:latin typeface="Graphik" panose="020B0503030202060203" pitchFamily="34" charset="77"/>
              </a:rPr>
              <a:t>3</a:t>
            </a:r>
          </a:p>
          <a:p>
            <a:pPr marL="6350" marR="0" lvl="0" indent="0" algn="l" defTabSz="914400" rtl="0" eaLnBrk="1" fontAlgn="auto" latinLnBrk="0" hangingPunct="1">
              <a:lnSpc>
                <a:spcPct val="90000"/>
              </a:lnSpc>
              <a:spcBef>
                <a:spcPts val="1000"/>
              </a:spcBef>
              <a:spcAft>
                <a:spcPts val="1000"/>
              </a:spcAft>
              <a:buClrTx/>
              <a:buSzPct val="90000"/>
              <a:buFontTx/>
              <a:buNone/>
              <a:tabLst/>
              <a:defRPr/>
            </a:pPr>
            <a:endParaRPr kumimoji="0" lang="en-US" sz="3600" b="1" i="0" u="none" strike="noStrike" kern="1200" cap="none" spc="0" normalizeH="0" baseline="0" noProof="0" dirty="0">
              <a:ln>
                <a:noFill/>
              </a:ln>
              <a:solidFill>
                <a:srgbClr val="000000"/>
              </a:solidFill>
              <a:effectLst/>
              <a:uLnTx/>
              <a:uFillTx/>
              <a:latin typeface="Graphik" panose="020B0503030202060203" pitchFamily="34" charset="77"/>
            </a:endParaRPr>
          </a:p>
        </p:txBody>
      </p:sp>
    </p:spTree>
    <p:extLst>
      <p:ext uri="{BB962C8B-B14F-4D97-AF65-F5344CB8AC3E}">
        <p14:creationId xmlns:p14="http://schemas.microsoft.com/office/powerpoint/2010/main" val="762872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Text Placeholder 3">
            <a:extLst>
              <a:ext uri="{FF2B5EF4-FFF2-40B4-BE49-F238E27FC236}">
                <a16:creationId xmlns:a16="http://schemas.microsoft.com/office/drawing/2014/main" id="{4CC77ED0-3D4A-4344-A8A4-600582B307AD}"/>
              </a:ext>
            </a:extLst>
          </p:cNvPr>
          <p:cNvSpPr txBox="1">
            <a:spLocks/>
          </p:cNvSpPr>
          <p:nvPr/>
        </p:nvSpPr>
        <p:spPr>
          <a:xfrm>
            <a:off x="1729569" y="2043139"/>
            <a:ext cx="3483225" cy="1525645"/>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63550" marR="0" lvl="0" indent="-457200" algn="l" defTabSz="914400" rtl="0" eaLnBrk="1" fontAlgn="auto" latinLnBrk="0" hangingPunct="1">
              <a:lnSpc>
                <a:spcPct val="90000"/>
              </a:lnSpc>
              <a:spcBef>
                <a:spcPts val="1000"/>
              </a:spcBef>
              <a:spcAft>
                <a:spcPts val="1000"/>
              </a:spcAft>
              <a:buClrTx/>
              <a:buSzPct val="90000"/>
              <a:buFontTx/>
              <a:buAutoNum type="arabicPeriod"/>
              <a:tabLst/>
              <a:defRPr/>
            </a:pPr>
            <a:r>
              <a:rPr kumimoji="0" lang="es-ES" sz="2000" b="1" i="0" u="none" strike="noStrike" kern="1200" cap="none" spc="0" normalizeH="0" baseline="0" noProof="0" dirty="0" err="1">
                <a:ln>
                  <a:noFill/>
                </a:ln>
                <a:solidFill>
                  <a:srgbClr val="000000"/>
                </a:solidFill>
                <a:effectLst/>
                <a:uLnTx/>
                <a:uFillTx/>
                <a:latin typeface="Graphik" panose="020B0503030202060203" pitchFamily="34" charset="77"/>
              </a:rPr>
              <a:t>Power</a:t>
            </a:r>
            <a:r>
              <a:rPr kumimoji="0" lang="es-ES" sz="2000" b="1" i="0" u="none" strike="noStrike" kern="1200" cap="none" spc="0" normalizeH="0" baseline="0" noProof="0" dirty="0">
                <a:ln>
                  <a:noFill/>
                </a:ln>
                <a:solidFill>
                  <a:srgbClr val="000000"/>
                </a:solidFill>
                <a:effectLst/>
                <a:uLnTx/>
                <a:uFillTx/>
                <a:latin typeface="Graphik" panose="020B0503030202060203" pitchFamily="34" charset="77"/>
              </a:rPr>
              <a:t> </a:t>
            </a:r>
            <a:r>
              <a:rPr kumimoji="0" lang="es-ES" sz="2000" b="1" i="0" u="none" strike="noStrike" kern="1200" cap="none" spc="0" normalizeH="0" baseline="0" noProof="0" dirty="0" err="1">
                <a:ln>
                  <a:noFill/>
                </a:ln>
                <a:solidFill>
                  <a:srgbClr val="000000"/>
                </a:solidFill>
                <a:effectLst/>
                <a:uLnTx/>
                <a:uFillTx/>
                <a:latin typeface="Graphik" panose="020B0503030202060203" pitchFamily="34" charset="77"/>
              </a:rPr>
              <a:t>Users</a:t>
            </a:r>
            <a:endParaRPr kumimoji="0" lang="es-MX" sz="2000" b="1" i="0" u="none" strike="noStrike" kern="1200" cap="none" spc="0" normalizeH="0" baseline="0" noProof="0" dirty="0">
              <a:ln>
                <a:noFill/>
              </a:ln>
              <a:solidFill>
                <a:srgbClr val="000000"/>
              </a:solidFill>
              <a:effectLst/>
              <a:uLnTx/>
              <a:uFillTx/>
              <a:latin typeface="Graphik" panose="020B0503030202060203" pitchFamily="34" charset="77"/>
            </a:endParaRP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F28D2A"/>
                </a:solidFill>
                <a:effectLst/>
                <a:uLnTx/>
                <a:uFillTx/>
                <a:latin typeface="Graphik Semibold" panose="020B0503030202060203" pitchFamily="34" charset="77"/>
              </a:rPr>
              <a:t>Description: </a:t>
            </a:r>
            <a:r>
              <a:rPr kumimoji="0" lang="en-US" sz="1200" b="0" i="0" u="none" strike="noStrike" kern="1200" cap="none" spc="0" normalizeH="0" baseline="0" noProof="0" dirty="0">
                <a:ln>
                  <a:noFill/>
                </a:ln>
                <a:solidFill>
                  <a:srgbClr val="000000"/>
                </a:solidFill>
                <a:effectLst/>
                <a:uLnTx/>
                <a:uFillTx/>
                <a:latin typeface="Graphik Light" charset="0"/>
              </a:rPr>
              <a:t>These users are responsible for more technical aspects of the Intranet including configuration, creation of new sites and advanced features that require a technical background.</a:t>
            </a: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rPr>
              <a:t>Core </a:t>
            </a:r>
            <a:r>
              <a:rPr lang="en-US" sz="1200" b="1" dirty="0">
                <a:solidFill>
                  <a:srgbClr val="345BA7"/>
                </a:solidFill>
                <a:latin typeface="Graphik Semibold" panose="020B0503030202060203" pitchFamily="34" charset="77"/>
              </a:rPr>
              <a:t>Responsibilities:</a:t>
            </a:r>
            <a:endPar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endParaRP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lang="en-US" sz="1200" dirty="0">
                <a:solidFill>
                  <a:srgbClr val="000000"/>
                </a:solidFill>
              </a:rPr>
              <a:t>Take requests from content authors and owners to make configuration changes on the site.</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kumimoji="0" lang="en-US" sz="1200" b="0" i="0" u="none" strike="noStrike" kern="1200" cap="none" spc="0" normalizeH="0" baseline="0" noProof="0" dirty="0">
                <a:ln>
                  <a:noFill/>
                </a:ln>
                <a:solidFill>
                  <a:srgbClr val="000000"/>
                </a:solidFill>
                <a:effectLst/>
                <a:uLnTx/>
                <a:uFillTx/>
                <a:latin typeface="Graphik Light" charset="0"/>
              </a:rPr>
              <a:t>Provide feedback to the Intranet Owner about technical issue relating to the site.</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lang="en-US" sz="1200" dirty="0">
                <a:solidFill>
                  <a:srgbClr val="000000"/>
                </a:solidFill>
              </a:rPr>
              <a:t>Be responsible for configuring sites or functional areas on the Intranet.</a:t>
            </a:r>
            <a:endParaRPr kumimoji="0" lang="en-US" sz="1200" b="0" i="0" u="none" strike="noStrike" kern="1200" cap="none" spc="0" normalizeH="0" baseline="0" noProof="0" dirty="0">
              <a:ln>
                <a:noFill/>
              </a:ln>
              <a:solidFill>
                <a:srgbClr val="000000"/>
              </a:solidFill>
              <a:effectLst/>
              <a:uLnTx/>
              <a:uFillTx/>
              <a:latin typeface="Graphik Light" charset="0"/>
            </a:endParaRPr>
          </a:p>
        </p:txBody>
      </p:sp>
      <p:sp>
        <p:nvSpPr>
          <p:cNvPr id="39" name="object 18">
            <a:extLst>
              <a:ext uri="{FF2B5EF4-FFF2-40B4-BE49-F238E27FC236}">
                <a16:creationId xmlns:a16="http://schemas.microsoft.com/office/drawing/2014/main" id="{BB63AC1B-8EAC-0240-BF16-1D543CA6C029}"/>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48" name="object 44">
            <a:extLst>
              <a:ext uri="{FF2B5EF4-FFF2-40B4-BE49-F238E27FC236}">
                <a16:creationId xmlns:a16="http://schemas.microsoft.com/office/drawing/2014/main" id="{B2EF9C8E-C8F2-1541-AF0E-F9983E4957A7}"/>
              </a:ext>
            </a:extLst>
          </p:cNvPr>
          <p:cNvSpPr/>
          <p:nvPr/>
        </p:nvSpPr>
        <p:spPr>
          <a:xfrm>
            <a:off x="10902952" y="5289553"/>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9" name="object 45">
            <a:extLst>
              <a:ext uri="{FF2B5EF4-FFF2-40B4-BE49-F238E27FC236}">
                <a16:creationId xmlns:a16="http://schemas.microsoft.com/office/drawing/2014/main" id="{6DFBD8CB-AB7D-0841-B111-B902FBEAD3BA}"/>
              </a:ext>
            </a:extLst>
          </p:cNvPr>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50" name="object 46">
            <a:extLst>
              <a:ext uri="{FF2B5EF4-FFF2-40B4-BE49-F238E27FC236}">
                <a16:creationId xmlns:a16="http://schemas.microsoft.com/office/drawing/2014/main" id="{1C20B84E-71DC-FC4C-B5EA-B588F33B7854}"/>
              </a:ext>
            </a:extLst>
          </p:cNvPr>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45" name="object 5">
            <a:extLst>
              <a:ext uri="{FF2B5EF4-FFF2-40B4-BE49-F238E27FC236}">
                <a16:creationId xmlns:a16="http://schemas.microsoft.com/office/drawing/2014/main" id="{7AC5D067-1547-B542-ACF2-5B480EE5D39B}"/>
              </a:ext>
            </a:extLst>
          </p:cNvPr>
          <p:cNvSpPr/>
          <p:nvPr/>
        </p:nvSpPr>
        <p:spPr>
          <a:xfrm>
            <a:off x="457200" y="6612470"/>
            <a:ext cx="90716" cy="97167"/>
          </a:xfrm>
          <a:prstGeom prst="rect">
            <a:avLst/>
          </a:prstGeom>
          <a:blipFill>
            <a:blip r:embed="rId4" cstate="print"/>
            <a:stretch>
              <a:fillRect/>
            </a:stretch>
          </a:blipFill>
        </p:spPr>
        <p:txBody>
          <a:bodyPr wrap="square" lIns="0" tIns="0" rIns="0" bIns="0" rtlCol="0"/>
          <a:lstStyle/>
          <a:p>
            <a:endParaRPr/>
          </a:p>
        </p:txBody>
      </p:sp>
      <p:sp>
        <p:nvSpPr>
          <p:cNvPr id="56" name="object 6">
            <a:extLst>
              <a:ext uri="{FF2B5EF4-FFF2-40B4-BE49-F238E27FC236}">
                <a16:creationId xmlns:a16="http://schemas.microsoft.com/office/drawing/2014/main" id="{8D251B3B-B91E-194B-B386-3F725E8C3931}"/>
              </a:ext>
            </a:extLst>
          </p:cNvPr>
          <p:cNvSpPr/>
          <p:nvPr/>
        </p:nvSpPr>
        <p:spPr>
          <a:xfrm>
            <a:off x="578243" y="6609880"/>
            <a:ext cx="113220" cy="102361"/>
          </a:xfrm>
          <a:prstGeom prst="rect">
            <a:avLst/>
          </a:prstGeom>
          <a:blipFill>
            <a:blip r:embed="rId5" cstate="print"/>
            <a:stretch>
              <a:fillRect/>
            </a:stretch>
          </a:blipFill>
        </p:spPr>
        <p:txBody>
          <a:bodyPr wrap="square" lIns="0" tIns="0" rIns="0" bIns="0" rtlCol="0"/>
          <a:lstStyle/>
          <a:p>
            <a:endParaRPr/>
          </a:p>
        </p:txBody>
      </p:sp>
      <p:pic>
        <p:nvPicPr>
          <p:cNvPr id="58" name="Imagen 57">
            <a:extLst>
              <a:ext uri="{FF2B5EF4-FFF2-40B4-BE49-F238E27FC236}">
                <a16:creationId xmlns:a16="http://schemas.microsoft.com/office/drawing/2014/main" id="{1CED7C7B-5987-5B49-B0DF-E1148C1DDBE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67" name="object 36">
            <a:extLst>
              <a:ext uri="{FF2B5EF4-FFF2-40B4-BE49-F238E27FC236}">
                <a16:creationId xmlns:a16="http://schemas.microsoft.com/office/drawing/2014/main" id="{06E7DC9B-80D5-BA47-ACFF-40D67A8D2BA8}"/>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sp>
        <p:nvSpPr>
          <p:cNvPr id="68" name="Text Placeholder 3">
            <a:extLst>
              <a:ext uri="{FF2B5EF4-FFF2-40B4-BE49-F238E27FC236}">
                <a16:creationId xmlns:a16="http://schemas.microsoft.com/office/drawing/2014/main" id="{723AF0D4-4DF3-1F48-9AEC-244431C2E902}"/>
              </a:ext>
            </a:extLst>
          </p:cNvPr>
          <p:cNvSpPr txBox="1">
            <a:spLocks/>
          </p:cNvSpPr>
          <p:nvPr/>
        </p:nvSpPr>
        <p:spPr>
          <a:xfrm>
            <a:off x="428624" y="373974"/>
            <a:ext cx="5550145" cy="443533"/>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Intranet Core Team Roles &amp; Responsibilities</a:t>
            </a:r>
            <a:endParaRPr lang="en-US" sz="3375" b="1" dirty="0">
              <a:solidFill>
                <a:srgbClr val="000000"/>
              </a:solidFill>
              <a:latin typeface="Graphik" panose="020B0503030202060203" pitchFamily="34" charset="77"/>
            </a:endParaRPr>
          </a:p>
        </p:txBody>
      </p:sp>
      <p:sp>
        <p:nvSpPr>
          <p:cNvPr id="37" name="Elipse 36">
            <a:extLst>
              <a:ext uri="{FF2B5EF4-FFF2-40B4-BE49-F238E27FC236}">
                <a16:creationId xmlns:a16="http://schemas.microsoft.com/office/drawing/2014/main" id="{84CB0584-88E2-8742-ABEC-6F43F6A6992C}"/>
              </a:ext>
            </a:extLst>
          </p:cNvPr>
          <p:cNvSpPr/>
          <p:nvPr/>
        </p:nvSpPr>
        <p:spPr>
          <a:xfrm>
            <a:off x="1667957" y="1988747"/>
            <a:ext cx="432619" cy="432619"/>
          </a:xfrm>
          <a:prstGeom prst="ellips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8" name="Text Placeholder 3">
            <a:extLst>
              <a:ext uri="{FF2B5EF4-FFF2-40B4-BE49-F238E27FC236}">
                <a16:creationId xmlns:a16="http://schemas.microsoft.com/office/drawing/2014/main" id="{3E164C8D-4987-EA4B-B507-8F56ED05CA97}"/>
              </a:ext>
            </a:extLst>
          </p:cNvPr>
          <p:cNvSpPr txBox="1">
            <a:spLocks/>
          </p:cNvSpPr>
          <p:nvPr/>
        </p:nvSpPr>
        <p:spPr>
          <a:xfrm>
            <a:off x="1706904" y="2019989"/>
            <a:ext cx="356325" cy="421474"/>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350" marR="0" lvl="0" indent="0" algn="ctr" defTabSz="914400" rtl="0" eaLnBrk="1" fontAlgn="auto" latinLnBrk="0" hangingPunct="1">
              <a:lnSpc>
                <a:spcPct val="90000"/>
              </a:lnSpc>
              <a:spcBef>
                <a:spcPts val="1000"/>
              </a:spcBef>
              <a:spcAft>
                <a:spcPts val="1000"/>
              </a:spcAft>
              <a:buClrTx/>
              <a:buSzPct val="90000"/>
              <a:buFontTx/>
              <a:buNone/>
              <a:tabLst/>
              <a:defRPr/>
            </a:pPr>
            <a:r>
              <a:rPr kumimoji="0" lang="en-US" sz="2000" b="1" i="0" u="none" strike="noStrike" kern="1200" cap="none" spc="0" normalizeH="0" baseline="0" noProof="0" dirty="0">
                <a:ln>
                  <a:noFill/>
                </a:ln>
                <a:solidFill>
                  <a:srgbClr val="FFFFFF"/>
                </a:solidFill>
                <a:effectLst/>
                <a:uLnTx/>
                <a:uFillTx/>
                <a:latin typeface="Graphik" panose="020B0503030202060203" pitchFamily="34" charset="77"/>
              </a:rPr>
              <a:t>4</a:t>
            </a:r>
          </a:p>
          <a:p>
            <a:pPr marL="6350" marR="0" lvl="0" indent="0" algn="l" defTabSz="914400" rtl="0" eaLnBrk="1" fontAlgn="auto" latinLnBrk="0" hangingPunct="1">
              <a:lnSpc>
                <a:spcPct val="90000"/>
              </a:lnSpc>
              <a:spcBef>
                <a:spcPts val="1000"/>
              </a:spcBef>
              <a:spcAft>
                <a:spcPts val="1000"/>
              </a:spcAft>
              <a:buClrTx/>
              <a:buSzPct val="90000"/>
              <a:buFontTx/>
              <a:buNone/>
              <a:tabLst/>
              <a:defRPr/>
            </a:pPr>
            <a:endParaRPr kumimoji="0" lang="en-US" sz="3600" b="1" i="0" u="none" strike="noStrike" kern="1200" cap="none" spc="0" normalizeH="0" baseline="0" noProof="0" dirty="0">
              <a:ln>
                <a:noFill/>
              </a:ln>
              <a:solidFill>
                <a:srgbClr val="000000"/>
              </a:solidFill>
              <a:effectLst/>
              <a:uLnTx/>
              <a:uFillTx/>
              <a:latin typeface="Graphik" panose="020B0503030202060203" pitchFamily="34" charset="77"/>
            </a:endParaRPr>
          </a:p>
        </p:txBody>
      </p:sp>
      <p:cxnSp>
        <p:nvCxnSpPr>
          <p:cNvPr id="47" name="Conector recto 46">
            <a:extLst>
              <a:ext uri="{FF2B5EF4-FFF2-40B4-BE49-F238E27FC236}">
                <a16:creationId xmlns:a16="http://schemas.microsoft.com/office/drawing/2014/main" id="{8521EF04-39D7-274A-8E08-91662EFDDDCA}"/>
              </a:ext>
            </a:extLst>
          </p:cNvPr>
          <p:cNvCxnSpPr>
            <a:cxnSpLocks/>
          </p:cNvCxnSpPr>
          <p:nvPr/>
        </p:nvCxnSpPr>
        <p:spPr>
          <a:xfrm>
            <a:off x="5595971" y="1910091"/>
            <a:ext cx="0" cy="4093535"/>
          </a:xfrm>
          <a:prstGeom prst="line">
            <a:avLst/>
          </a:prstGeom>
          <a:ln>
            <a:prstDash val="sysDot"/>
          </a:ln>
        </p:spPr>
        <p:style>
          <a:lnRef idx="1">
            <a:schemeClr val="accent1"/>
          </a:lnRef>
          <a:fillRef idx="0">
            <a:schemeClr val="accent1"/>
          </a:fillRef>
          <a:effectRef idx="0">
            <a:schemeClr val="accent1"/>
          </a:effectRef>
          <a:fontRef idx="minor">
            <a:schemeClr val="tx1"/>
          </a:fontRef>
        </p:style>
      </p:cxnSp>
      <p:sp>
        <p:nvSpPr>
          <p:cNvPr id="23" name="Text Placeholder 3">
            <a:extLst>
              <a:ext uri="{FF2B5EF4-FFF2-40B4-BE49-F238E27FC236}">
                <a16:creationId xmlns:a16="http://schemas.microsoft.com/office/drawing/2014/main" id="{00A2F8AC-90A8-B045-8206-CC0B7BB4911B}"/>
              </a:ext>
            </a:extLst>
          </p:cNvPr>
          <p:cNvSpPr txBox="1">
            <a:spLocks/>
          </p:cNvSpPr>
          <p:nvPr/>
        </p:nvSpPr>
        <p:spPr>
          <a:xfrm>
            <a:off x="5989053" y="1910091"/>
            <a:ext cx="3483225" cy="1525645"/>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63550" marR="0" lvl="0" indent="-457200" algn="l" defTabSz="914400" rtl="0" eaLnBrk="1" fontAlgn="auto" latinLnBrk="0" hangingPunct="1">
              <a:lnSpc>
                <a:spcPct val="90000"/>
              </a:lnSpc>
              <a:spcBef>
                <a:spcPts val="1000"/>
              </a:spcBef>
              <a:spcAft>
                <a:spcPts val="1000"/>
              </a:spcAft>
              <a:buClrTx/>
              <a:buSzPct val="90000"/>
              <a:buFontTx/>
              <a:buAutoNum type="arabicPeriod"/>
              <a:tabLst/>
              <a:defRPr/>
            </a:pPr>
            <a:r>
              <a:rPr kumimoji="0" lang="es-ES" sz="2000" b="1" i="0" u="none" strike="noStrike" kern="1200" cap="none" spc="0" normalizeH="0" baseline="0" noProof="0" dirty="0" err="1">
                <a:ln>
                  <a:noFill/>
                </a:ln>
                <a:solidFill>
                  <a:srgbClr val="000000"/>
                </a:solidFill>
                <a:effectLst/>
                <a:uLnTx/>
                <a:uFillTx/>
                <a:latin typeface="Graphik" panose="020B0503030202060203" pitchFamily="34" charset="77"/>
              </a:rPr>
              <a:t>Department</a:t>
            </a:r>
            <a:r>
              <a:rPr kumimoji="0" lang="es-ES" sz="2000" b="1" i="0" u="none" strike="noStrike" kern="1200" cap="none" spc="0" normalizeH="0" baseline="0" noProof="0" dirty="0">
                <a:ln>
                  <a:noFill/>
                </a:ln>
                <a:solidFill>
                  <a:srgbClr val="000000"/>
                </a:solidFill>
                <a:effectLst/>
                <a:uLnTx/>
                <a:uFillTx/>
                <a:latin typeface="Graphik" panose="020B0503030202060203" pitchFamily="34" charset="77"/>
              </a:rPr>
              <a:t> </a:t>
            </a:r>
            <a:r>
              <a:rPr kumimoji="0" lang="es-ES" sz="2000" b="1" i="0" u="none" strike="noStrike" kern="1200" cap="none" spc="0" normalizeH="0" baseline="0" noProof="0" dirty="0" err="1">
                <a:ln>
                  <a:noFill/>
                </a:ln>
                <a:solidFill>
                  <a:srgbClr val="000000"/>
                </a:solidFill>
                <a:effectLst/>
                <a:uLnTx/>
                <a:uFillTx/>
                <a:latin typeface="Graphik" panose="020B0503030202060203" pitchFamily="34" charset="77"/>
              </a:rPr>
              <a:t>or</a:t>
            </a:r>
            <a:r>
              <a:rPr kumimoji="0" lang="es-ES" sz="2000" b="1" i="0" u="none" strike="noStrike" kern="1200" cap="none" spc="0" normalizeH="0" baseline="0" noProof="0" dirty="0">
                <a:ln>
                  <a:noFill/>
                </a:ln>
                <a:solidFill>
                  <a:srgbClr val="000000"/>
                </a:solidFill>
                <a:effectLst/>
                <a:uLnTx/>
                <a:uFillTx/>
                <a:latin typeface="Graphik" panose="020B0503030202060203" pitchFamily="34" charset="77"/>
              </a:rPr>
              <a:t> </a:t>
            </a:r>
            <a:r>
              <a:rPr kumimoji="0" lang="es-ES" sz="2000" b="1" i="0" u="none" strike="noStrike" kern="1200" cap="none" spc="0" normalizeH="0" baseline="0" noProof="0" dirty="0" err="1">
                <a:ln>
                  <a:noFill/>
                </a:ln>
                <a:solidFill>
                  <a:srgbClr val="000000"/>
                </a:solidFill>
                <a:effectLst/>
                <a:uLnTx/>
                <a:uFillTx/>
                <a:latin typeface="Graphik" panose="020B0503030202060203" pitchFamily="34" charset="77"/>
              </a:rPr>
              <a:t>Area</a:t>
            </a:r>
            <a:r>
              <a:rPr kumimoji="0" lang="es-ES" sz="2000" b="1" i="0" u="none" strike="noStrike" kern="1200" cap="none" spc="0" normalizeH="0" baseline="0" noProof="0" dirty="0">
                <a:ln>
                  <a:noFill/>
                </a:ln>
                <a:solidFill>
                  <a:srgbClr val="000000"/>
                </a:solidFill>
                <a:effectLst/>
                <a:uLnTx/>
                <a:uFillTx/>
                <a:latin typeface="Graphik" panose="020B0503030202060203" pitchFamily="34" charset="77"/>
              </a:rPr>
              <a:t> </a:t>
            </a:r>
            <a:r>
              <a:rPr kumimoji="0" lang="es-ES" sz="2000" b="1" i="0" u="none" strike="noStrike" kern="1200" cap="none" spc="0" normalizeH="0" baseline="0" noProof="0" dirty="0" err="1">
                <a:ln>
                  <a:noFill/>
                </a:ln>
                <a:solidFill>
                  <a:srgbClr val="000000"/>
                </a:solidFill>
                <a:effectLst/>
                <a:uLnTx/>
                <a:uFillTx/>
                <a:latin typeface="Graphik" panose="020B0503030202060203" pitchFamily="34" charset="77"/>
              </a:rPr>
              <a:t>Owners</a:t>
            </a:r>
            <a:endParaRPr kumimoji="0" lang="es-MX" sz="2000" b="1" i="0" u="none" strike="noStrike" kern="1200" cap="none" spc="0" normalizeH="0" baseline="0" noProof="0" dirty="0">
              <a:ln>
                <a:noFill/>
              </a:ln>
              <a:solidFill>
                <a:srgbClr val="000000"/>
              </a:solidFill>
              <a:effectLst/>
              <a:uLnTx/>
              <a:uFillTx/>
              <a:latin typeface="Graphik" panose="020B0503030202060203" pitchFamily="34" charset="77"/>
            </a:endParaRP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F28D2A"/>
                </a:solidFill>
                <a:effectLst/>
                <a:uLnTx/>
                <a:uFillTx/>
                <a:latin typeface="Graphik Semibold" panose="020B0503030202060203" pitchFamily="34" charset="77"/>
              </a:rPr>
              <a:t>Description: </a:t>
            </a:r>
            <a:r>
              <a:rPr kumimoji="0" lang="en-US" sz="1200" b="0" i="0" u="none" strike="noStrike" kern="1200" cap="none" spc="0" normalizeH="0" baseline="0" noProof="0" dirty="0">
                <a:ln>
                  <a:noFill/>
                </a:ln>
                <a:solidFill>
                  <a:srgbClr val="000000"/>
                </a:solidFill>
                <a:effectLst/>
                <a:uLnTx/>
                <a:uFillTx/>
                <a:latin typeface="Graphik Light" charset="0"/>
              </a:rPr>
              <a:t>Are responsible for content within a particular department or area. These users are the ultimate owners of content and functionality across a range of a site.</a:t>
            </a:r>
          </a:p>
          <a:p>
            <a:pPr marL="6350" marR="0" lvl="0" indent="0" algn="l" defTabSz="914400" rtl="0" eaLnBrk="1" fontAlgn="auto" latinLnBrk="0" hangingPunct="1">
              <a:lnSpc>
                <a:spcPct val="90000"/>
              </a:lnSpc>
              <a:spcBef>
                <a:spcPts val="1000"/>
              </a:spcBef>
              <a:spcAft>
                <a:spcPts val="1000"/>
              </a:spcAft>
              <a:buClrTx/>
              <a:buSzPct val="90000"/>
              <a:buNone/>
              <a:tabLst/>
              <a:defRPr/>
            </a:pPr>
            <a:r>
              <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rPr>
              <a:t>Core </a:t>
            </a:r>
            <a:r>
              <a:rPr lang="en-US" sz="1200" b="1" dirty="0">
                <a:solidFill>
                  <a:srgbClr val="345BA7"/>
                </a:solidFill>
                <a:latin typeface="Graphik Semibold" panose="020B0503030202060203" pitchFamily="34" charset="77"/>
              </a:rPr>
              <a:t>Responsibilities:</a:t>
            </a:r>
            <a:endParaRPr kumimoji="0" lang="en-US" sz="1200" b="1" u="none" strike="noStrike" kern="1200" cap="none" spc="0" normalizeH="0" baseline="0" noProof="0" dirty="0">
              <a:ln>
                <a:noFill/>
              </a:ln>
              <a:solidFill>
                <a:srgbClr val="345BA7"/>
              </a:solidFill>
              <a:effectLst/>
              <a:uLnTx/>
              <a:uFillTx/>
              <a:latin typeface="Graphik Semibold" panose="020B0503030202060203" pitchFamily="34" charset="77"/>
            </a:endParaRP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lang="en-US" sz="1200" dirty="0">
                <a:solidFill>
                  <a:srgbClr val="000000"/>
                </a:solidFill>
              </a:rPr>
              <a:t>Own content and provide feedback to Intranet authors and approvers.</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kumimoji="0" lang="en-US" sz="1200" b="0" i="0" u="none" strike="noStrike" kern="1200" cap="none" spc="0" normalizeH="0" baseline="0" noProof="0" dirty="0">
                <a:ln>
                  <a:noFill/>
                </a:ln>
                <a:solidFill>
                  <a:srgbClr val="000000"/>
                </a:solidFill>
                <a:effectLst/>
                <a:uLnTx/>
                <a:uFillTx/>
                <a:latin typeface="Graphik Light" charset="0"/>
              </a:rPr>
              <a:t>Ensure that con</a:t>
            </a:r>
            <a:r>
              <a:rPr lang="en-US" sz="1200" dirty="0">
                <a:solidFill>
                  <a:srgbClr val="000000"/>
                </a:solidFill>
              </a:rPr>
              <a:t>tent is up to standard.</a:t>
            </a:r>
          </a:p>
          <a:p>
            <a:pPr marL="446088" marR="0" lvl="0" indent="-439738" algn="l" defTabSz="914400" rtl="0" eaLnBrk="1" fontAlgn="auto" latinLnBrk="0" hangingPunct="1">
              <a:lnSpc>
                <a:spcPct val="90000"/>
              </a:lnSpc>
              <a:spcBef>
                <a:spcPts val="1000"/>
              </a:spcBef>
              <a:spcAft>
                <a:spcPts val="1000"/>
              </a:spcAft>
              <a:buClrTx/>
              <a:buSzPct val="90000"/>
              <a:buFontTx/>
              <a:buBlip>
                <a:blip r:embed="rId2"/>
              </a:buBlip>
              <a:tabLst/>
              <a:defRPr/>
            </a:pPr>
            <a:r>
              <a:rPr kumimoji="0" lang="en-US" sz="1200" b="0" i="0" u="none" strike="noStrike" kern="1200" cap="none" spc="0" normalizeH="0" baseline="0" noProof="0" dirty="0">
                <a:ln>
                  <a:noFill/>
                </a:ln>
                <a:solidFill>
                  <a:srgbClr val="000000"/>
                </a:solidFill>
                <a:effectLst/>
                <a:uLnTx/>
                <a:uFillTx/>
                <a:latin typeface="Graphik Light" charset="0"/>
              </a:rPr>
              <a:t>Ask power users to make technical changes if necessary.</a:t>
            </a:r>
          </a:p>
        </p:txBody>
      </p:sp>
      <p:sp>
        <p:nvSpPr>
          <p:cNvPr id="24" name="Elipse 23">
            <a:extLst>
              <a:ext uri="{FF2B5EF4-FFF2-40B4-BE49-F238E27FC236}">
                <a16:creationId xmlns:a16="http://schemas.microsoft.com/office/drawing/2014/main" id="{2D5DD6D5-A295-0A4F-B614-3589FABC2C52}"/>
              </a:ext>
            </a:extLst>
          </p:cNvPr>
          <p:cNvSpPr/>
          <p:nvPr/>
        </p:nvSpPr>
        <p:spPr>
          <a:xfrm>
            <a:off x="5927441" y="1988747"/>
            <a:ext cx="432619" cy="432619"/>
          </a:xfrm>
          <a:prstGeom prst="ellips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5" name="Text Placeholder 3">
            <a:extLst>
              <a:ext uri="{FF2B5EF4-FFF2-40B4-BE49-F238E27FC236}">
                <a16:creationId xmlns:a16="http://schemas.microsoft.com/office/drawing/2014/main" id="{12EBE66D-F50E-2B47-BE62-AB79A7F4D545}"/>
              </a:ext>
            </a:extLst>
          </p:cNvPr>
          <p:cNvSpPr txBox="1">
            <a:spLocks/>
          </p:cNvSpPr>
          <p:nvPr/>
        </p:nvSpPr>
        <p:spPr>
          <a:xfrm>
            <a:off x="5966388" y="2019989"/>
            <a:ext cx="356325" cy="421474"/>
          </a:xfrm>
          <a:prstGeom prst="rect">
            <a:avLst/>
          </a:prstGeom>
        </p:spPr>
        <p:txBody>
          <a:bodyPr vert="horz" lIns="91440" tIns="45720" rIns="91440" bIns="45720" rtlCol="0">
            <a:noAutofit/>
          </a:bodyPr>
          <a:lstStyle>
            <a:lvl1pPr marL="446088" indent="-439738" algn="l" defTabSz="914400" rtl="0" eaLnBrk="1" latinLnBrk="0" hangingPunct="1">
              <a:lnSpc>
                <a:spcPct val="90000"/>
              </a:lnSpc>
              <a:spcBef>
                <a:spcPts val="1000"/>
              </a:spcBef>
              <a:spcAft>
                <a:spcPts val="1000"/>
              </a:spcAft>
              <a:buSzPct val="90000"/>
              <a:buFontTx/>
              <a:buBlip>
                <a:blip r:embed="rId2"/>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3"/>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350" marR="0" lvl="0" indent="0" algn="ctr" defTabSz="914400" rtl="0" eaLnBrk="1" fontAlgn="auto" latinLnBrk="0" hangingPunct="1">
              <a:lnSpc>
                <a:spcPct val="90000"/>
              </a:lnSpc>
              <a:spcBef>
                <a:spcPts val="1000"/>
              </a:spcBef>
              <a:spcAft>
                <a:spcPts val="1000"/>
              </a:spcAft>
              <a:buClrTx/>
              <a:buSzPct val="90000"/>
              <a:buFontTx/>
              <a:buNone/>
              <a:tabLst/>
              <a:defRPr/>
            </a:pPr>
            <a:r>
              <a:rPr kumimoji="0" lang="en-US" sz="2000" b="1" i="0" u="none" strike="noStrike" kern="1200" cap="none" spc="0" normalizeH="0" baseline="0" noProof="0" dirty="0">
                <a:ln>
                  <a:noFill/>
                </a:ln>
                <a:solidFill>
                  <a:srgbClr val="FFFFFF"/>
                </a:solidFill>
                <a:effectLst/>
                <a:uLnTx/>
                <a:uFillTx/>
                <a:latin typeface="Graphik" panose="020B0503030202060203" pitchFamily="34" charset="77"/>
              </a:rPr>
              <a:t>5</a:t>
            </a:r>
          </a:p>
          <a:p>
            <a:pPr marL="6350" marR="0" lvl="0" indent="0" algn="l" defTabSz="914400" rtl="0" eaLnBrk="1" fontAlgn="auto" latinLnBrk="0" hangingPunct="1">
              <a:lnSpc>
                <a:spcPct val="90000"/>
              </a:lnSpc>
              <a:spcBef>
                <a:spcPts val="1000"/>
              </a:spcBef>
              <a:spcAft>
                <a:spcPts val="1000"/>
              </a:spcAft>
              <a:buClrTx/>
              <a:buSzPct val="90000"/>
              <a:buFontTx/>
              <a:buNone/>
              <a:tabLst/>
              <a:defRPr/>
            </a:pPr>
            <a:endParaRPr kumimoji="0" lang="en-US" sz="3600" b="1" i="0" u="none" strike="noStrike" kern="1200" cap="none" spc="0" normalizeH="0" baseline="0" noProof="0" dirty="0">
              <a:ln>
                <a:noFill/>
              </a:ln>
              <a:solidFill>
                <a:srgbClr val="000000"/>
              </a:solidFill>
              <a:effectLst/>
              <a:uLnTx/>
              <a:uFillTx/>
              <a:latin typeface="Graphik" panose="020B0503030202060203" pitchFamily="34" charset="77"/>
            </a:endParaRPr>
          </a:p>
        </p:txBody>
      </p:sp>
    </p:spTree>
    <p:extLst>
      <p:ext uri="{BB962C8B-B14F-4D97-AF65-F5344CB8AC3E}">
        <p14:creationId xmlns:p14="http://schemas.microsoft.com/office/powerpoint/2010/main" val="9869957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2948074-6EC7-E541-8888-7EE311906C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3643807"/>
            <a:ext cx="11430000" cy="6858000"/>
          </a:xfrm>
          <a:prstGeom prst="rect">
            <a:avLst/>
          </a:prstGeom>
        </p:spPr>
      </p:pic>
      <p:sp>
        <p:nvSpPr>
          <p:cNvPr id="5" name="Rectángulo 4">
            <a:extLst>
              <a:ext uri="{FF2B5EF4-FFF2-40B4-BE49-F238E27FC236}">
                <a16:creationId xmlns:a16="http://schemas.microsoft.com/office/drawing/2014/main" id="{11AC76FE-F94A-1F47-8070-3D370A37243E}"/>
              </a:ext>
            </a:extLst>
          </p:cNvPr>
          <p:cNvSpPr/>
          <p:nvPr/>
        </p:nvSpPr>
        <p:spPr>
          <a:xfrm>
            <a:off x="0" y="1"/>
            <a:ext cx="11430000" cy="5185458"/>
          </a:xfrm>
          <a:prstGeom prst="rect">
            <a:avLst/>
          </a:prstGeom>
          <a:solidFill>
            <a:srgbClr val="2D2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7" name="object 37">
            <a:extLst>
              <a:ext uri="{FF2B5EF4-FFF2-40B4-BE49-F238E27FC236}">
                <a16:creationId xmlns:a16="http://schemas.microsoft.com/office/drawing/2014/main" id="{AB852D46-1E60-B743-A5D8-9FFC1B8960BC}"/>
              </a:ext>
            </a:extLst>
          </p:cNvPr>
          <p:cNvSpPr txBox="1"/>
          <p:nvPr/>
        </p:nvSpPr>
        <p:spPr>
          <a:xfrm>
            <a:off x="4451865" y="1777189"/>
            <a:ext cx="6172295" cy="2316019"/>
          </a:xfrm>
          <a:prstGeom prst="rect">
            <a:avLst/>
          </a:prstGeom>
        </p:spPr>
        <p:txBody>
          <a:bodyPr vert="horz" wrap="square" lIns="0" tIns="0" rIns="0" bIns="0" rtlCol="0">
            <a:spAutoFit/>
          </a:bodyPr>
          <a:lstStyle/>
          <a:p>
            <a:pPr marL="12700" marR="5080">
              <a:spcBef>
                <a:spcPts val="875"/>
              </a:spcBef>
              <a:tabLst>
                <a:tab pos="241300" algn="l"/>
              </a:tabLst>
            </a:pPr>
            <a:r>
              <a:rPr lang="es-MX" sz="1300" dirty="0">
                <a:solidFill>
                  <a:schemeClr val="bg1"/>
                </a:solidFill>
                <a:latin typeface="Graphik Light" panose="020B0403030202060203" pitchFamily="34" charset="77"/>
                <a:cs typeface="Open Sans Light"/>
              </a:rPr>
              <a:t>BONZAI, a SkyVera company, is an award-winning intranet company that provides ready-to-roll intranets for SharePoint and Office 365. As a Microsoft Certified Gold Partner, BONZAI intranet software and services deliver a better means of communicating, collaborating and engaging with employees for Fortune 500 Enterprise Organizations as well as SMBs. </a:t>
            </a:r>
          </a:p>
          <a:p>
            <a:pPr marL="12700" marR="5080">
              <a:spcBef>
                <a:spcPts val="875"/>
              </a:spcBef>
              <a:tabLst>
                <a:tab pos="241300" algn="l"/>
              </a:tabLst>
            </a:pPr>
            <a:r>
              <a:rPr lang="es-MX" sz="1300" dirty="0">
                <a:solidFill>
                  <a:schemeClr val="bg1"/>
                </a:solidFill>
                <a:latin typeface="Graphik Light" panose="020B0403030202060203" pitchFamily="34" charset="77"/>
                <a:cs typeface="Open Sans Light"/>
              </a:rPr>
              <a:t>At BONZAI, believe that intranets should better connect and engage employees, but not at the expense of a long, drawn-out and often failed custom deployment. With our proven delivery methodologies and seasoned intranet consultants with deep expertise into both Microsoft SharePoint and Office 365, Bonzai gets users through objective setting, design, ownership, launch/roll out and support in as little as eight weeks.</a:t>
            </a:r>
          </a:p>
        </p:txBody>
      </p:sp>
      <p:sp>
        <p:nvSpPr>
          <p:cNvPr id="31" name="Título 52">
            <a:extLst>
              <a:ext uri="{FF2B5EF4-FFF2-40B4-BE49-F238E27FC236}">
                <a16:creationId xmlns:a16="http://schemas.microsoft.com/office/drawing/2014/main" id="{97672091-840C-7F44-9C97-601E53FA8F2C}"/>
              </a:ext>
            </a:extLst>
          </p:cNvPr>
          <p:cNvSpPr>
            <a:spLocks noGrp="1"/>
          </p:cNvSpPr>
          <p:nvPr>
            <p:ph type="title"/>
          </p:nvPr>
        </p:nvSpPr>
        <p:spPr>
          <a:xfrm>
            <a:off x="4451865" y="1048782"/>
            <a:ext cx="5797200" cy="461665"/>
          </a:xfrm>
        </p:spPr>
        <p:txBody>
          <a:bodyPr/>
          <a:lstStyle/>
          <a:p>
            <a:r>
              <a:rPr lang="en-CA" dirty="0">
                <a:solidFill>
                  <a:schemeClr val="bg1"/>
                </a:solidFill>
                <a:latin typeface="Graphik Light" panose="020B0403030202060203" pitchFamily="34" charset="77"/>
              </a:rPr>
              <a:t>About </a:t>
            </a:r>
            <a:r>
              <a:rPr lang="en-CA" b="1" dirty="0">
                <a:solidFill>
                  <a:schemeClr val="bg1"/>
                </a:solidFill>
                <a:latin typeface="Graphik Semibold" panose="020B0503030202060203" pitchFamily="34" charset="77"/>
              </a:rPr>
              <a:t>BONZAI</a:t>
            </a:r>
            <a:endParaRPr lang="es-MX" b="1" dirty="0">
              <a:solidFill>
                <a:schemeClr val="bg1"/>
              </a:solidFill>
              <a:latin typeface="Graphik Semibold" panose="020B0503030202060203" pitchFamily="34" charset="77"/>
            </a:endParaRPr>
          </a:p>
        </p:txBody>
      </p:sp>
      <p:pic>
        <p:nvPicPr>
          <p:cNvPr id="15" name="Imagen 14">
            <a:extLst>
              <a:ext uri="{FF2B5EF4-FFF2-40B4-BE49-F238E27FC236}">
                <a16:creationId xmlns:a16="http://schemas.microsoft.com/office/drawing/2014/main" id="{C695E917-611A-C548-B35C-EEF4F1C134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031" y="5438346"/>
            <a:ext cx="1232821" cy="1232821"/>
          </a:xfrm>
          <a:prstGeom prst="rect">
            <a:avLst/>
          </a:prstGeom>
        </p:spPr>
      </p:pic>
      <p:pic>
        <p:nvPicPr>
          <p:cNvPr id="18" name="Imagen 17">
            <a:extLst>
              <a:ext uri="{FF2B5EF4-FFF2-40B4-BE49-F238E27FC236}">
                <a16:creationId xmlns:a16="http://schemas.microsoft.com/office/drawing/2014/main" id="{2C001FF0-17B4-354C-922B-E8B21A3AA5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6125" y="5558737"/>
            <a:ext cx="1826667" cy="1055504"/>
          </a:xfrm>
          <a:prstGeom prst="rect">
            <a:avLst/>
          </a:prstGeom>
        </p:spPr>
      </p:pic>
      <p:pic>
        <p:nvPicPr>
          <p:cNvPr id="34" name="Imagen 33">
            <a:extLst>
              <a:ext uri="{FF2B5EF4-FFF2-40B4-BE49-F238E27FC236}">
                <a16:creationId xmlns:a16="http://schemas.microsoft.com/office/drawing/2014/main" id="{2517E460-2F29-694D-86F6-E7DC8292E82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51400" y="5452201"/>
            <a:ext cx="8024697" cy="1319617"/>
          </a:xfrm>
          <a:prstGeom prst="rect">
            <a:avLst/>
          </a:prstGeom>
        </p:spPr>
      </p:pic>
      <p:sp>
        <p:nvSpPr>
          <p:cNvPr id="12" name="Rectángulo 11">
            <a:extLst>
              <a:ext uri="{FF2B5EF4-FFF2-40B4-BE49-F238E27FC236}">
                <a16:creationId xmlns:a16="http://schemas.microsoft.com/office/drawing/2014/main" id="{CD41706F-CC03-864F-8681-645CDBC925BE}"/>
              </a:ext>
            </a:extLst>
          </p:cNvPr>
          <p:cNvSpPr/>
          <p:nvPr/>
        </p:nvSpPr>
        <p:spPr>
          <a:xfrm>
            <a:off x="0" y="1"/>
            <a:ext cx="3669175" cy="51854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13" name="Imagen 12">
            <a:extLst>
              <a:ext uri="{FF2B5EF4-FFF2-40B4-BE49-F238E27FC236}">
                <a16:creationId xmlns:a16="http://schemas.microsoft.com/office/drawing/2014/main" id="{6ED30B24-FA01-A44C-BBFA-FCFED632E11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0463" y="1896477"/>
            <a:ext cx="2648247" cy="1392505"/>
          </a:xfrm>
          <a:prstGeom prst="rect">
            <a:avLst/>
          </a:prstGeom>
        </p:spPr>
      </p:pic>
    </p:spTree>
    <p:extLst>
      <p:ext uri="{BB962C8B-B14F-4D97-AF65-F5344CB8AC3E}">
        <p14:creationId xmlns:p14="http://schemas.microsoft.com/office/powerpoint/2010/main" val="14699864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2DB12553-0543-1343-A126-3C0576AF385F}"/>
              </a:ext>
            </a:extLst>
          </p:cNvPr>
          <p:cNvSpPr/>
          <p:nvPr/>
        </p:nvSpPr>
        <p:spPr>
          <a:xfrm>
            <a:off x="0" y="0"/>
            <a:ext cx="11430000" cy="6857999"/>
          </a:xfrm>
          <a:prstGeom prst="rect">
            <a:avLst/>
          </a:prstGeom>
          <a:solidFill>
            <a:srgbClr val="2D2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 name="object 3"/>
          <p:cNvSpPr txBox="1"/>
          <p:nvPr/>
        </p:nvSpPr>
        <p:spPr>
          <a:xfrm>
            <a:off x="4983173" y="4541520"/>
            <a:ext cx="2050414" cy="786626"/>
          </a:xfrm>
          <a:prstGeom prst="rect">
            <a:avLst/>
          </a:prstGeom>
        </p:spPr>
        <p:txBody>
          <a:bodyPr vert="horz" wrap="square" lIns="0" tIns="0" rIns="0" bIns="0" rtlCol="0">
            <a:spAutoFit/>
          </a:bodyPr>
          <a:lstStyle/>
          <a:p>
            <a:pPr marL="12700">
              <a:lnSpc>
                <a:spcPct val="100000"/>
              </a:lnSpc>
            </a:pPr>
            <a:r>
              <a:rPr lang="en-CA" sz="1200">
                <a:solidFill>
                  <a:srgbClr val="FFFFFF"/>
                </a:solidFill>
                <a:latin typeface="Open Sans"/>
                <a:cs typeface="Open Sans"/>
              </a:rPr>
              <a:t>www.</a:t>
            </a:r>
            <a:r>
              <a:rPr sz="1200">
                <a:solidFill>
                  <a:srgbClr val="FFFFFF"/>
                </a:solidFill>
                <a:latin typeface="Open Sans"/>
                <a:cs typeface="Open Sans"/>
              </a:rPr>
              <a:t>bonzai-intranet.com</a:t>
            </a:r>
            <a:endParaRPr sz="1200">
              <a:latin typeface="Open Sans"/>
              <a:cs typeface="Open Sans"/>
            </a:endParaRPr>
          </a:p>
          <a:p>
            <a:pPr marL="12700" marR="5080">
              <a:lnSpc>
                <a:spcPct val="162500"/>
              </a:lnSpc>
            </a:pPr>
            <a:r>
              <a:rPr sz="1200">
                <a:solidFill>
                  <a:srgbClr val="FFFFFF"/>
                </a:solidFill>
                <a:latin typeface="Open Sans"/>
                <a:cs typeface="Open Sans"/>
              </a:rPr>
              <a:t>@</a:t>
            </a:r>
            <a:r>
              <a:rPr sz="1200" err="1">
                <a:solidFill>
                  <a:srgbClr val="FFFFFF"/>
                </a:solidFill>
                <a:latin typeface="Open Sans"/>
                <a:cs typeface="Open Sans"/>
              </a:rPr>
              <a:t>bonzaiintranet</a:t>
            </a:r>
            <a:r>
              <a:rPr sz="1200">
                <a:solidFill>
                  <a:srgbClr val="FFFFFF"/>
                </a:solidFill>
                <a:latin typeface="Open Sans"/>
                <a:cs typeface="Open Sans"/>
              </a:rPr>
              <a:t>  sales@bonzai-intranet.com</a:t>
            </a:r>
            <a:endParaRPr sz="1200">
              <a:latin typeface="Open Sans"/>
              <a:cs typeface="Open Sans"/>
            </a:endParaRPr>
          </a:p>
        </p:txBody>
      </p:sp>
      <p:sp>
        <p:nvSpPr>
          <p:cNvPr id="4" name="object 4"/>
          <p:cNvSpPr txBox="1"/>
          <p:nvPr/>
        </p:nvSpPr>
        <p:spPr>
          <a:xfrm>
            <a:off x="4983173" y="5615940"/>
            <a:ext cx="2119376" cy="854080"/>
          </a:xfrm>
          <a:prstGeom prst="rect">
            <a:avLst/>
          </a:prstGeom>
        </p:spPr>
        <p:txBody>
          <a:bodyPr vert="horz" wrap="square" lIns="0" tIns="0" rIns="0" bIns="0" rtlCol="0">
            <a:spAutoFit/>
          </a:bodyPr>
          <a:lstStyle/>
          <a:p>
            <a:pPr marL="12700">
              <a:lnSpc>
                <a:spcPct val="100000"/>
              </a:lnSpc>
            </a:pPr>
            <a:r>
              <a:rPr sz="1200" dirty="0">
                <a:solidFill>
                  <a:srgbClr val="FFFFFF"/>
                </a:solidFill>
                <a:latin typeface="Open Sans"/>
                <a:cs typeface="Open Sans"/>
              </a:rPr>
              <a:t>+1 (604) 559 -</a:t>
            </a:r>
            <a:r>
              <a:rPr sz="1200" spc="-100" dirty="0">
                <a:solidFill>
                  <a:srgbClr val="FFFFFF"/>
                </a:solidFill>
                <a:latin typeface="Open Sans"/>
                <a:cs typeface="Open Sans"/>
              </a:rPr>
              <a:t> </a:t>
            </a:r>
            <a:r>
              <a:rPr sz="1200" dirty="0">
                <a:solidFill>
                  <a:srgbClr val="FFFFFF"/>
                </a:solidFill>
                <a:latin typeface="Open Sans"/>
                <a:cs typeface="Open Sans"/>
              </a:rPr>
              <a:t>8070</a:t>
            </a:r>
            <a:endParaRPr sz="1200" dirty="0">
              <a:latin typeface="Open Sans"/>
              <a:cs typeface="Open Sans"/>
            </a:endParaRPr>
          </a:p>
          <a:p>
            <a:pPr marL="12700" marR="5080">
              <a:lnSpc>
                <a:spcPct val="100000"/>
              </a:lnSpc>
              <a:spcBef>
                <a:spcPts val="900"/>
              </a:spcBef>
            </a:pPr>
            <a:r>
              <a:rPr lang="es-MX" sz="1200" dirty="0">
                <a:solidFill>
                  <a:srgbClr val="FFFFFF"/>
                </a:solidFill>
                <a:latin typeface="Open Sans"/>
                <a:cs typeface="Open Sans"/>
              </a:rPr>
              <a:t>401 Congress Avenue, Suite 2650, Austin, Texas 78701</a:t>
            </a:r>
            <a:br>
              <a:rPr lang="es-MX" sz="1200" dirty="0">
                <a:solidFill>
                  <a:srgbClr val="FFFFFF"/>
                </a:solidFill>
                <a:latin typeface="Open Sans"/>
                <a:cs typeface="Open Sans"/>
              </a:rPr>
            </a:br>
            <a:endParaRPr lang="es-MX" sz="1200" dirty="0">
              <a:solidFill>
                <a:srgbClr val="FFFFFF"/>
              </a:solidFill>
              <a:latin typeface="Open Sans"/>
              <a:cs typeface="Open Sans"/>
            </a:endParaRPr>
          </a:p>
        </p:txBody>
      </p:sp>
      <p:sp>
        <p:nvSpPr>
          <p:cNvPr id="5" name="object 5"/>
          <p:cNvSpPr txBox="1"/>
          <p:nvPr/>
        </p:nvSpPr>
        <p:spPr>
          <a:xfrm>
            <a:off x="4673632" y="4555539"/>
            <a:ext cx="177800" cy="781685"/>
          </a:xfrm>
          <a:prstGeom prst="rect">
            <a:avLst/>
          </a:prstGeom>
        </p:spPr>
        <p:txBody>
          <a:bodyPr vert="horz" wrap="square" lIns="0" tIns="0" rIns="0" bIns="0" rtlCol="0">
            <a:spAutoFit/>
          </a:bodyPr>
          <a:lstStyle/>
          <a:p>
            <a:pPr marL="12700">
              <a:lnSpc>
                <a:spcPct val="100000"/>
              </a:lnSpc>
            </a:pPr>
            <a:r>
              <a:rPr sz="1200" dirty="0">
                <a:solidFill>
                  <a:srgbClr val="F28D2A"/>
                </a:solidFill>
                <a:latin typeface="FontAwesome"/>
                <a:cs typeface="FontAwesome"/>
              </a:rPr>
              <a:t></a:t>
            </a:r>
          </a:p>
          <a:p>
            <a:pPr marL="12700">
              <a:lnSpc>
                <a:spcPct val="100000"/>
              </a:lnSpc>
              <a:spcBef>
                <a:spcPts val="900"/>
              </a:spcBef>
            </a:pPr>
            <a:r>
              <a:rPr sz="1200" dirty="0">
                <a:solidFill>
                  <a:srgbClr val="F28D2A"/>
                </a:solidFill>
                <a:latin typeface="FontAwesome"/>
                <a:cs typeface="FontAwesome"/>
              </a:rPr>
              <a:t></a:t>
            </a:r>
          </a:p>
          <a:p>
            <a:pPr marL="12700">
              <a:lnSpc>
                <a:spcPct val="100000"/>
              </a:lnSpc>
              <a:spcBef>
                <a:spcPts val="900"/>
              </a:spcBef>
            </a:pPr>
            <a:r>
              <a:rPr sz="1200" dirty="0">
                <a:solidFill>
                  <a:srgbClr val="F28D2A"/>
                </a:solidFill>
                <a:latin typeface="FontAwesome"/>
                <a:cs typeface="FontAwesome"/>
              </a:rPr>
              <a:t></a:t>
            </a:r>
          </a:p>
        </p:txBody>
      </p:sp>
      <p:sp>
        <p:nvSpPr>
          <p:cNvPr id="6" name="object 6"/>
          <p:cNvSpPr txBox="1"/>
          <p:nvPr/>
        </p:nvSpPr>
        <p:spPr>
          <a:xfrm>
            <a:off x="4673632" y="5629959"/>
            <a:ext cx="145415" cy="484505"/>
          </a:xfrm>
          <a:prstGeom prst="rect">
            <a:avLst/>
          </a:prstGeom>
        </p:spPr>
        <p:txBody>
          <a:bodyPr vert="horz" wrap="square" lIns="0" tIns="0" rIns="0" bIns="0" rtlCol="0">
            <a:spAutoFit/>
          </a:bodyPr>
          <a:lstStyle/>
          <a:p>
            <a:pPr marL="12700">
              <a:lnSpc>
                <a:spcPct val="100000"/>
              </a:lnSpc>
            </a:pPr>
            <a:r>
              <a:rPr sz="1200" dirty="0">
                <a:solidFill>
                  <a:srgbClr val="F28D2A"/>
                </a:solidFill>
                <a:latin typeface="FontAwesome"/>
                <a:cs typeface="FontAwesome"/>
              </a:rPr>
              <a:t></a:t>
            </a:r>
          </a:p>
          <a:p>
            <a:pPr marL="12700">
              <a:lnSpc>
                <a:spcPct val="100000"/>
              </a:lnSpc>
              <a:spcBef>
                <a:spcPts val="900"/>
              </a:spcBef>
            </a:pPr>
            <a:r>
              <a:rPr sz="1200" dirty="0">
                <a:solidFill>
                  <a:srgbClr val="F28D2A"/>
                </a:solidFill>
                <a:latin typeface="FontAwesome"/>
                <a:cs typeface="FontAwesome"/>
              </a:rPr>
              <a:t></a:t>
            </a:r>
          </a:p>
        </p:txBody>
      </p:sp>
      <p:pic>
        <p:nvPicPr>
          <p:cNvPr id="10" name="Imagen 9">
            <a:extLst>
              <a:ext uri="{FF2B5EF4-FFF2-40B4-BE49-F238E27FC236}">
                <a16:creationId xmlns:a16="http://schemas.microsoft.com/office/drawing/2014/main" id="{A06EAAA3-6C39-EB4E-8D54-2CABC0E7EC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3919" y="910170"/>
            <a:ext cx="3376370" cy="1775369"/>
          </a:xfrm>
          <a:prstGeom prst="rect">
            <a:avLst/>
          </a:prstGeom>
        </p:spPr>
      </p:pic>
      <p:sp>
        <p:nvSpPr>
          <p:cNvPr id="11" name="object 4">
            <a:extLst>
              <a:ext uri="{FF2B5EF4-FFF2-40B4-BE49-F238E27FC236}">
                <a16:creationId xmlns:a16="http://schemas.microsoft.com/office/drawing/2014/main" id="{8FE06C12-2DF8-8047-B789-D20AA10648BE}"/>
              </a:ext>
            </a:extLst>
          </p:cNvPr>
          <p:cNvSpPr txBox="1"/>
          <p:nvPr/>
        </p:nvSpPr>
        <p:spPr>
          <a:xfrm>
            <a:off x="2562158" y="3428178"/>
            <a:ext cx="6305685" cy="384721"/>
          </a:xfrm>
          <a:prstGeom prst="rect">
            <a:avLst/>
          </a:prstGeom>
        </p:spPr>
        <p:txBody>
          <a:bodyPr vert="horz" wrap="square" lIns="0" tIns="0" rIns="0" bIns="0" rtlCol="0">
            <a:spAutoFit/>
          </a:bodyPr>
          <a:lstStyle/>
          <a:p>
            <a:pPr marL="12700" algn="ctr"/>
            <a:r>
              <a:rPr lang="es-MX" sz="2500" spc="-45" dirty="0">
                <a:solidFill>
                  <a:srgbClr val="FFFFFF"/>
                </a:solidFill>
                <a:latin typeface="Graphik Light" panose="020B0403030202060203" pitchFamily="34" charset="77"/>
                <a:cs typeface="Open Sans Light"/>
              </a:rPr>
              <a:t>SharePoint Intranet with </a:t>
            </a:r>
            <a:r>
              <a:rPr lang="es-MX" sz="2500" spc="-45" dirty="0">
                <a:solidFill>
                  <a:srgbClr val="F28D2A"/>
                </a:solidFill>
                <a:latin typeface="Graphik Light" panose="020B0403030202060203" pitchFamily="34" charset="77"/>
                <a:cs typeface="Open Sans Light"/>
              </a:rPr>
              <a:t>Business Sense</a:t>
            </a:r>
            <a:endParaRPr sz="2500" dirty="0">
              <a:solidFill>
                <a:srgbClr val="F28D2A"/>
              </a:solidFill>
              <a:latin typeface="Graphik Light" panose="020B0403030202060203" pitchFamily="34" charset="77"/>
              <a:cs typeface="Open Sans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bject 19">
            <a:extLst>
              <a:ext uri="{FF2B5EF4-FFF2-40B4-BE49-F238E27FC236}">
                <a16:creationId xmlns:a16="http://schemas.microsoft.com/office/drawing/2014/main" id="{466214F3-6A6F-0642-AE4B-A0C299ACE1FA}"/>
              </a:ext>
            </a:extLst>
          </p:cNvPr>
          <p:cNvSpPr txBox="1"/>
          <p:nvPr/>
        </p:nvSpPr>
        <p:spPr>
          <a:xfrm>
            <a:off x="2727562" y="1956183"/>
            <a:ext cx="5976779" cy="3262432"/>
          </a:xfrm>
          <a:prstGeom prst="rect">
            <a:avLst/>
          </a:prstGeom>
        </p:spPr>
        <p:txBody>
          <a:bodyPr vert="horz" wrap="square" lIns="0" tIns="0" rIns="0" bIns="0" rtlCol="0">
            <a:spAutoFit/>
          </a:bodyPr>
          <a:lstStyle/>
          <a:p>
            <a:pPr marL="12700" algn="ctr">
              <a:lnSpc>
                <a:spcPct val="150000"/>
              </a:lnSpc>
              <a:spcBef>
                <a:spcPts val="1175"/>
              </a:spcBef>
              <a:tabLst>
                <a:tab pos="212725" algn="l"/>
              </a:tabLst>
            </a:pPr>
            <a:r>
              <a:rPr lang="es-MX" sz="1600" dirty="0">
                <a:solidFill>
                  <a:srgbClr val="54565A"/>
                </a:solidFill>
                <a:latin typeface="Open Sans"/>
                <a:cs typeface="Open Sans"/>
              </a:rPr>
              <a:t>We’ve created this Handbook as a handout from part 2 of our 12-part Intranet Success Webinar Series – </a:t>
            </a:r>
            <a:r>
              <a:rPr lang="es-MX" sz="1600" b="1" dirty="0">
                <a:solidFill>
                  <a:srgbClr val="F28D2A"/>
                </a:solidFill>
                <a:latin typeface="Open Sans" panose="020B0606030504020204" pitchFamily="34" charset="0"/>
                <a:ea typeface="Open Sans" panose="020B0606030504020204" pitchFamily="34" charset="0"/>
                <a:cs typeface="Open Sans" panose="020B0606030504020204" pitchFamily="34" charset="0"/>
              </a:rPr>
              <a:t>“The Ideal Intranet Project Team”</a:t>
            </a:r>
            <a:r>
              <a:rPr lang="es-MX" sz="1600" dirty="0">
                <a:solidFill>
                  <a:srgbClr val="54565A"/>
                </a:solidFill>
                <a:latin typeface="Open Sans"/>
                <a:cs typeface="Open Sans"/>
              </a:rPr>
              <a:t>.</a:t>
            </a:r>
            <a:r>
              <a:rPr lang="es-MX" sz="1600" dirty="0">
                <a:solidFill>
                  <a:srgbClr val="093E50"/>
                </a:solidFill>
                <a:latin typeface="Open Sans"/>
                <a:cs typeface="Open Sans"/>
              </a:rPr>
              <a:t> </a:t>
            </a:r>
            <a:r>
              <a:rPr lang="es-MX" sz="1600" dirty="0">
                <a:solidFill>
                  <a:srgbClr val="54565A"/>
                </a:solidFill>
                <a:latin typeface="Open Sans"/>
                <a:cs typeface="Open Sans"/>
              </a:rPr>
              <a:t>We want to help you to create the ideal project team for your intranet project success.</a:t>
            </a:r>
          </a:p>
          <a:p>
            <a:pPr marL="12700" algn="ctr">
              <a:lnSpc>
                <a:spcPct val="150000"/>
              </a:lnSpc>
              <a:spcBef>
                <a:spcPts val="1175"/>
              </a:spcBef>
              <a:tabLst>
                <a:tab pos="212725" algn="l"/>
              </a:tabLst>
            </a:pPr>
            <a:r>
              <a:rPr lang="es-MX" sz="1600" dirty="0">
                <a:solidFill>
                  <a:srgbClr val="54565A"/>
                </a:solidFill>
                <a:latin typeface="Open Sans"/>
                <a:cs typeface="Open Sans"/>
              </a:rPr>
              <a:t> </a:t>
            </a:r>
          </a:p>
          <a:p>
            <a:pPr marL="12700" algn="ctr">
              <a:lnSpc>
                <a:spcPct val="150000"/>
              </a:lnSpc>
              <a:spcBef>
                <a:spcPts val="1175"/>
              </a:spcBef>
              <a:tabLst>
                <a:tab pos="212725" algn="l"/>
              </a:tabLst>
            </a:pPr>
            <a:r>
              <a:rPr lang="es-MX" sz="1600" dirty="0">
                <a:solidFill>
                  <a:srgbClr val="54565A"/>
                </a:solidFill>
                <a:latin typeface="Open Sans"/>
                <a:cs typeface="Open Sans"/>
              </a:rPr>
              <a:t>The 12-part webinar series covers the following topics, as we share stories from our experience spanning many years of implementing successful intranets. </a:t>
            </a:r>
          </a:p>
        </p:txBody>
      </p:sp>
      <p:sp>
        <p:nvSpPr>
          <p:cNvPr id="27" name="object 18">
            <a:extLst>
              <a:ext uri="{FF2B5EF4-FFF2-40B4-BE49-F238E27FC236}">
                <a16:creationId xmlns:a16="http://schemas.microsoft.com/office/drawing/2014/main" id="{82DD3E93-FF16-4F44-ACC8-F0AB3D1FB799}"/>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41" name="object 5">
            <a:extLst>
              <a:ext uri="{FF2B5EF4-FFF2-40B4-BE49-F238E27FC236}">
                <a16:creationId xmlns:a16="http://schemas.microsoft.com/office/drawing/2014/main" id="{7E3FB7AA-E304-8D4F-99DB-D2DF97126812}"/>
              </a:ext>
            </a:extLst>
          </p:cNvPr>
          <p:cNvSpPr/>
          <p:nvPr/>
        </p:nvSpPr>
        <p:spPr>
          <a:xfrm>
            <a:off x="457200" y="6612470"/>
            <a:ext cx="90716" cy="97167"/>
          </a:xfrm>
          <a:prstGeom prst="rect">
            <a:avLst/>
          </a:prstGeom>
          <a:blipFill>
            <a:blip r:embed="rId3" cstate="print"/>
            <a:stretch>
              <a:fillRect/>
            </a:stretch>
          </a:blipFill>
        </p:spPr>
        <p:txBody>
          <a:bodyPr wrap="square" lIns="0" tIns="0" rIns="0" bIns="0" rtlCol="0"/>
          <a:lstStyle/>
          <a:p>
            <a:endParaRPr/>
          </a:p>
        </p:txBody>
      </p:sp>
      <p:sp>
        <p:nvSpPr>
          <p:cNvPr id="42" name="object 6">
            <a:extLst>
              <a:ext uri="{FF2B5EF4-FFF2-40B4-BE49-F238E27FC236}">
                <a16:creationId xmlns:a16="http://schemas.microsoft.com/office/drawing/2014/main" id="{A76D1DB9-ED46-F04F-8ED7-330D91FE009B}"/>
              </a:ext>
            </a:extLst>
          </p:cNvPr>
          <p:cNvSpPr/>
          <p:nvPr/>
        </p:nvSpPr>
        <p:spPr>
          <a:xfrm>
            <a:off x="578243" y="6609880"/>
            <a:ext cx="113220" cy="102361"/>
          </a:xfrm>
          <a:prstGeom prst="rect">
            <a:avLst/>
          </a:prstGeom>
          <a:blipFill>
            <a:blip r:embed="rId4" cstate="print"/>
            <a:stretch>
              <a:fillRect/>
            </a:stretch>
          </a:blipFill>
        </p:spPr>
        <p:txBody>
          <a:bodyPr wrap="square" lIns="0" tIns="0" rIns="0" bIns="0" rtlCol="0"/>
          <a:lstStyle/>
          <a:p>
            <a:endParaRPr/>
          </a:p>
        </p:txBody>
      </p:sp>
      <p:pic>
        <p:nvPicPr>
          <p:cNvPr id="28" name="Imagen 27">
            <a:extLst>
              <a:ext uri="{FF2B5EF4-FFF2-40B4-BE49-F238E27FC236}">
                <a16:creationId xmlns:a16="http://schemas.microsoft.com/office/drawing/2014/main" id="{1EA28D86-A388-AB4F-A15B-1ED7F60BBB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31" name="Text Placeholder 3">
            <a:extLst>
              <a:ext uri="{FF2B5EF4-FFF2-40B4-BE49-F238E27FC236}">
                <a16:creationId xmlns:a16="http://schemas.microsoft.com/office/drawing/2014/main" id="{E0BB6F7D-E4C1-FB45-B21F-5673A283D7BD}"/>
              </a:ext>
            </a:extLst>
          </p:cNvPr>
          <p:cNvSpPr txBox="1">
            <a:spLocks/>
          </p:cNvSpPr>
          <p:nvPr/>
        </p:nvSpPr>
        <p:spPr>
          <a:xfrm>
            <a:off x="428624" y="373974"/>
            <a:ext cx="7235192" cy="511851"/>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6"/>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7"/>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Introduction</a:t>
            </a:r>
          </a:p>
          <a:p>
            <a:pPr marL="5953" indent="0" defTabSz="857250">
              <a:spcBef>
                <a:spcPts val="938"/>
              </a:spcBef>
              <a:spcAft>
                <a:spcPts val="938"/>
              </a:spcAft>
              <a:buNone/>
              <a:defRPr/>
            </a:pPr>
            <a:endParaRPr lang="en-US" sz="3375" b="1" dirty="0">
              <a:solidFill>
                <a:srgbClr val="000000"/>
              </a:solidFill>
              <a:latin typeface="Graphik" panose="020B0503030202060203" pitchFamily="34" charset="77"/>
            </a:endParaRPr>
          </a:p>
        </p:txBody>
      </p:sp>
      <p:sp>
        <p:nvSpPr>
          <p:cNvPr id="44" name="object 36">
            <a:extLst>
              <a:ext uri="{FF2B5EF4-FFF2-40B4-BE49-F238E27FC236}">
                <a16:creationId xmlns:a16="http://schemas.microsoft.com/office/drawing/2014/main" id="{785FF4D3-EE8E-514F-B516-DD70A1CAF359}"/>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a:t>http://bonzai-intranet.com/</a:t>
            </a:r>
            <a:endParaRPr lang="es-MX" spc="45" dirty="0"/>
          </a:p>
        </p:txBody>
      </p:sp>
    </p:spTree>
    <p:extLst>
      <p:ext uri="{BB962C8B-B14F-4D97-AF65-F5344CB8AC3E}">
        <p14:creationId xmlns:p14="http://schemas.microsoft.com/office/powerpoint/2010/main" val="2357713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bject 38"/>
          <p:cNvSpPr txBox="1"/>
          <p:nvPr/>
        </p:nvSpPr>
        <p:spPr>
          <a:xfrm>
            <a:off x="1056592" y="1511921"/>
            <a:ext cx="4467908" cy="4247317"/>
          </a:xfrm>
          <a:prstGeom prst="rect">
            <a:avLst/>
          </a:prstGeom>
        </p:spPr>
        <p:txBody>
          <a:bodyPr vert="horz" wrap="square" lIns="0" tIns="0" rIns="0" bIns="0" rtlCol="0">
            <a:spAutoFit/>
          </a:bodyPr>
          <a:lstStyle/>
          <a:p>
            <a:pPr marL="241300" indent="-228600">
              <a:lnSpc>
                <a:spcPct val="100000"/>
              </a:lnSpc>
              <a:buChar char="•"/>
              <a:tabLst>
                <a:tab pos="241300" algn="l"/>
              </a:tabLst>
            </a:pPr>
            <a:r>
              <a:rPr lang="es-MX" sz="1200" dirty="0">
                <a:solidFill>
                  <a:srgbClr val="406DB4"/>
                </a:solidFill>
                <a:latin typeface="Graphik Medium" panose="020B0503030202060203" pitchFamily="34" charset="77"/>
                <a:cs typeface="Open Sans Semibold"/>
              </a:rPr>
              <a:t>How to Create an Award-Winning Intranet in 2018: </a:t>
            </a:r>
          </a:p>
          <a:p>
            <a:pPr marL="12700">
              <a:lnSpc>
                <a:spcPct val="100000"/>
              </a:lnSpc>
              <a:tabLst>
                <a:tab pos="241300" algn="l"/>
              </a:tabLst>
            </a:pPr>
            <a:r>
              <a:rPr lang="es-MX" sz="1200" dirty="0">
                <a:solidFill>
                  <a:srgbClr val="54565A"/>
                </a:solidFill>
                <a:latin typeface="Graphik" panose="020B0503030202060203" pitchFamily="34" charset="77"/>
                <a:ea typeface="Open Sans" panose="020B0606030504020204" pitchFamily="34" charset="0"/>
                <a:cs typeface="Open Sans" panose="020B0606030504020204" pitchFamily="34" charset="0"/>
              </a:rPr>
              <a:t>     What Makes a Great Intranet &amp; How You Can Create One</a:t>
            </a:r>
          </a:p>
          <a:p>
            <a:pPr marL="12700">
              <a:lnSpc>
                <a:spcPct val="100000"/>
              </a:lnSpc>
              <a:tabLst>
                <a:tab pos="241300" algn="l"/>
              </a:tabLst>
            </a:pPr>
            <a:endParaRPr lang="es-MX" sz="1200" dirty="0">
              <a:solidFill>
                <a:srgbClr val="54565A"/>
              </a:solidFill>
              <a:latin typeface="Open Sans" panose="020B0606030504020204" pitchFamily="34" charset="0"/>
              <a:ea typeface="Open Sans" panose="020B0606030504020204" pitchFamily="34" charset="0"/>
              <a:cs typeface="Open Sans" panose="020B0606030504020204" pitchFamily="34" charset="0"/>
            </a:endParaRPr>
          </a:p>
          <a:p>
            <a:pPr marL="241300" indent="-228600">
              <a:lnSpc>
                <a:spcPct val="100000"/>
              </a:lnSpc>
              <a:buChar char="•"/>
              <a:tabLst>
                <a:tab pos="241300" algn="l"/>
              </a:tabLst>
            </a:pPr>
            <a:r>
              <a:rPr lang="es-MX" sz="1200" dirty="0">
                <a:solidFill>
                  <a:srgbClr val="406DB4"/>
                </a:solidFill>
                <a:latin typeface="Graphik Medium" panose="020B0503030202060203" pitchFamily="34" charset="77"/>
                <a:cs typeface="Open Sans Semibold"/>
              </a:rPr>
              <a:t>Your Intranet Project Team: </a:t>
            </a:r>
          </a:p>
          <a:p>
            <a:pPr marL="12700">
              <a:lnSpc>
                <a:spcPct val="100000"/>
              </a:lnSpc>
              <a:tabLst>
                <a:tab pos="241300" algn="l"/>
              </a:tabLst>
            </a:pPr>
            <a:r>
              <a:rPr lang="es-MX" sz="1200" dirty="0">
                <a:solidFill>
                  <a:srgbClr val="54565A"/>
                </a:solidFill>
                <a:latin typeface="Graphik" panose="020B0503030202060203" pitchFamily="34" charset="77"/>
                <a:ea typeface="Open Sans" panose="020B0606030504020204" pitchFamily="34" charset="0"/>
                <a:cs typeface="Open Sans" panose="020B0606030504020204" pitchFamily="34" charset="0"/>
              </a:rPr>
              <a:t>     Defining the Ideal Intranet Project Team</a:t>
            </a:r>
          </a:p>
          <a:p>
            <a:pPr marL="12700">
              <a:lnSpc>
                <a:spcPct val="100000"/>
              </a:lnSpc>
              <a:tabLst>
                <a:tab pos="241300" algn="l"/>
              </a:tabLst>
            </a:pPr>
            <a:endParaRPr lang="es-MX" sz="1200" dirty="0">
              <a:solidFill>
                <a:srgbClr val="54565A"/>
              </a:solidFill>
              <a:latin typeface="Open Sans" panose="020B0606030504020204" pitchFamily="34" charset="0"/>
              <a:ea typeface="Open Sans" panose="020B0606030504020204" pitchFamily="34" charset="0"/>
              <a:cs typeface="Open Sans" panose="020B0606030504020204" pitchFamily="34" charset="0"/>
            </a:endParaRPr>
          </a:p>
          <a:p>
            <a:pPr marL="241300" indent="-228600">
              <a:lnSpc>
                <a:spcPct val="100000"/>
              </a:lnSpc>
              <a:buChar char="•"/>
              <a:tabLst>
                <a:tab pos="241300" algn="l"/>
              </a:tabLst>
            </a:pPr>
            <a:r>
              <a:rPr lang="es-MX" sz="1200" dirty="0">
                <a:solidFill>
                  <a:srgbClr val="406DB4"/>
                </a:solidFill>
                <a:latin typeface="Graphik Medium" panose="020B0503030202060203" pitchFamily="34" charset="77"/>
                <a:cs typeface="Open Sans Semibold"/>
              </a:rPr>
              <a:t>Intranet Content Planning (Part I): </a:t>
            </a:r>
          </a:p>
          <a:p>
            <a:pPr marL="12700">
              <a:lnSpc>
                <a:spcPct val="100000"/>
              </a:lnSpc>
              <a:tabLst>
                <a:tab pos="241300" algn="l"/>
              </a:tabLst>
            </a:pPr>
            <a:r>
              <a:rPr lang="es-MX" sz="1200" dirty="0">
                <a:solidFill>
                  <a:srgbClr val="54565A"/>
                </a:solidFill>
                <a:latin typeface="Graphik" panose="020B0503030202060203" pitchFamily="34" charset="77"/>
                <a:ea typeface="Open Sans" panose="020B0606030504020204" pitchFamily="34" charset="0"/>
                <a:cs typeface="Open Sans" panose="020B0606030504020204" pitchFamily="34" charset="0"/>
              </a:rPr>
              <a:t>     Understanding Your Intranet Content with Content Auditing</a:t>
            </a:r>
          </a:p>
          <a:p>
            <a:pPr marL="12700">
              <a:lnSpc>
                <a:spcPct val="100000"/>
              </a:lnSpc>
              <a:tabLst>
                <a:tab pos="241300" algn="l"/>
              </a:tabLst>
            </a:pPr>
            <a:endParaRPr lang="es-MX" sz="1200" b="1" dirty="0">
              <a:solidFill>
                <a:srgbClr val="54565A"/>
              </a:solidFill>
              <a:latin typeface="Open Sans Semibold"/>
              <a:cs typeface="Open Sans Semibold"/>
            </a:endParaRPr>
          </a:p>
          <a:p>
            <a:pPr marL="241300" indent="-228600">
              <a:lnSpc>
                <a:spcPct val="100000"/>
              </a:lnSpc>
              <a:buChar char="•"/>
              <a:tabLst>
                <a:tab pos="241300" algn="l"/>
              </a:tabLst>
            </a:pPr>
            <a:r>
              <a:rPr lang="es-MX" sz="1200" dirty="0">
                <a:solidFill>
                  <a:srgbClr val="406DB4"/>
                </a:solidFill>
                <a:latin typeface="Graphik Medium" panose="020B0503030202060203" pitchFamily="34" charset="77"/>
                <a:cs typeface="Open Sans Semibold"/>
              </a:rPr>
              <a:t>Intranet Content Planning (Part II): </a:t>
            </a:r>
          </a:p>
          <a:p>
            <a:pPr marL="12700">
              <a:lnSpc>
                <a:spcPct val="100000"/>
              </a:lnSpc>
              <a:tabLst>
                <a:tab pos="241300" algn="l"/>
              </a:tabLst>
            </a:pPr>
            <a:r>
              <a:rPr lang="es-MX" sz="1200" dirty="0">
                <a:solidFill>
                  <a:srgbClr val="54565A"/>
                </a:solidFill>
                <a:latin typeface="Graphik" panose="020B0503030202060203" pitchFamily="34" charset="77"/>
                <a:ea typeface="Open Sans" panose="020B0606030504020204" pitchFamily="34" charset="0"/>
                <a:cs typeface="Open Sans" panose="020B0606030504020204" pitchFamily="34" charset="0"/>
              </a:rPr>
              <a:t>     Content Mapping, Content Ownership &amp; Content Reviews</a:t>
            </a:r>
          </a:p>
          <a:p>
            <a:pPr marL="12700">
              <a:lnSpc>
                <a:spcPct val="100000"/>
              </a:lnSpc>
              <a:tabLst>
                <a:tab pos="241300" algn="l"/>
              </a:tabLst>
            </a:pPr>
            <a:endParaRPr lang="es-ES" sz="1200" dirty="0">
              <a:solidFill>
                <a:srgbClr val="54565A"/>
              </a:solidFill>
              <a:latin typeface="Open Sans" panose="020B0606030504020204" pitchFamily="34" charset="0"/>
              <a:ea typeface="Open Sans" panose="020B0606030504020204" pitchFamily="34" charset="0"/>
              <a:cs typeface="Open Sans" panose="020B0606030504020204" pitchFamily="34" charset="0"/>
            </a:endParaRPr>
          </a:p>
          <a:p>
            <a:pPr marL="184150" indent="-171450">
              <a:lnSpc>
                <a:spcPct val="100000"/>
              </a:lnSpc>
              <a:buFont typeface="Arial" panose="020B0604020202020204" pitchFamily="34" charset="0"/>
              <a:buChar char="•"/>
              <a:tabLst>
                <a:tab pos="241300" algn="l"/>
              </a:tabLst>
            </a:pPr>
            <a:r>
              <a:rPr lang="es-MX" sz="1200" dirty="0">
                <a:solidFill>
                  <a:srgbClr val="406DB4"/>
                </a:solidFill>
                <a:latin typeface="Graphik Medium" panose="020B0503030202060203" pitchFamily="34" charset="77"/>
                <a:cs typeface="Open Sans Semibold"/>
              </a:rPr>
              <a:t>Organizational &amp; User Requirements: </a:t>
            </a:r>
          </a:p>
          <a:p>
            <a:pPr marL="12700">
              <a:lnSpc>
                <a:spcPct val="100000"/>
              </a:lnSpc>
              <a:tabLst>
                <a:tab pos="241300" algn="l"/>
              </a:tabLst>
            </a:pPr>
            <a:r>
              <a:rPr lang="es-MX" sz="1200" dirty="0">
                <a:solidFill>
                  <a:srgbClr val="54565A"/>
                </a:solidFill>
                <a:latin typeface="Graphik" panose="020B0503030202060203" pitchFamily="34" charset="77"/>
                <a:ea typeface="Open Sans" panose="020B0606030504020204" pitchFamily="34" charset="0"/>
                <a:cs typeface="Open Sans" panose="020B0606030504020204" pitchFamily="34" charset="0"/>
              </a:rPr>
              <a:t>     How to Best Gather Requirements for Your New Intranet</a:t>
            </a:r>
          </a:p>
          <a:p>
            <a:pPr marL="12700">
              <a:lnSpc>
                <a:spcPct val="100000"/>
              </a:lnSpc>
              <a:tabLst>
                <a:tab pos="241300" algn="l"/>
              </a:tabLst>
            </a:pPr>
            <a:endParaRPr lang="es-MX" sz="1200" b="1" dirty="0">
              <a:solidFill>
                <a:srgbClr val="54565A"/>
              </a:solidFill>
              <a:latin typeface="Open Sans Semibold"/>
              <a:cs typeface="Open Sans Semibold"/>
            </a:endParaRPr>
          </a:p>
          <a:p>
            <a:pPr marL="184150" indent="-171450">
              <a:lnSpc>
                <a:spcPct val="100000"/>
              </a:lnSpc>
              <a:buFont typeface="Arial" panose="020B0604020202020204" pitchFamily="34" charset="0"/>
              <a:buChar char="•"/>
              <a:tabLst>
                <a:tab pos="241300" algn="l"/>
              </a:tabLst>
            </a:pPr>
            <a:r>
              <a:rPr lang="es-MX" sz="1200" dirty="0">
                <a:solidFill>
                  <a:srgbClr val="406DB4"/>
                </a:solidFill>
                <a:latin typeface="Graphik Medium" panose="020B0503030202060203" pitchFamily="34" charset="77"/>
                <a:cs typeface="Open Sans Semibold"/>
              </a:rPr>
              <a:t>Intranet Information Architecture (Part I): </a:t>
            </a:r>
          </a:p>
          <a:p>
            <a:pPr marL="12700">
              <a:lnSpc>
                <a:spcPct val="100000"/>
              </a:lnSpc>
              <a:tabLst>
                <a:tab pos="241300" algn="l"/>
              </a:tabLst>
            </a:pPr>
            <a:r>
              <a:rPr lang="es-MX" sz="1200" dirty="0">
                <a:solidFill>
                  <a:srgbClr val="54565A"/>
                </a:solidFill>
                <a:latin typeface="Graphik" panose="020B0503030202060203" pitchFamily="34" charset="77"/>
                <a:ea typeface="Open Sans" panose="020B0606030504020204" pitchFamily="34" charset="0"/>
                <a:cs typeface="Open Sans" panose="020B0606030504020204" pitchFamily="34" charset="0"/>
              </a:rPr>
              <a:t>    Intranet Information Architecture Fundamentals</a:t>
            </a:r>
          </a:p>
          <a:p>
            <a:pPr marL="12700">
              <a:lnSpc>
                <a:spcPct val="100000"/>
              </a:lnSpc>
              <a:tabLst>
                <a:tab pos="241300" algn="l"/>
              </a:tabLst>
            </a:pPr>
            <a:endParaRPr lang="es-MX" sz="1200" b="1" dirty="0">
              <a:solidFill>
                <a:srgbClr val="54565A"/>
              </a:solidFill>
              <a:latin typeface="Open Sans Semibold"/>
              <a:cs typeface="Open Sans Semibold"/>
            </a:endParaRPr>
          </a:p>
          <a:p>
            <a:pPr marL="184150" indent="-171450">
              <a:lnSpc>
                <a:spcPct val="100000"/>
              </a:lnSpc>
              <a:buFont typeface="Arial" panose="020B0604020202020204" pitchFamily="34" charset="0"/>
              <a:buChar char="•"/>
              <a:tabLst>
                <a:tab pos="241300" algn="l"/>
              </a:tabLst>
            </a:pPr>
            <a:r>
              <a:rPr lang="es-MX" sz="1200" dirty="0">
                <a:solidFill>
                  <a:srgbClr val="406DB4"/>
                </a:solidFill>
                <a:latin typeface="Graphik Medium" panose="020B0503030202060203" pitchFamily="34" charset="77"/>
                <a:cs typeface="Open Sans Semibold"/>
              </a:rPr>
              <a:t>Intranet Information Architecture (Part II):  </a:t>
            </a:r>
          </a:p>
          <a:p>
            <a:pPr marL="12700">
              <a:lnSpc>
                <a:spcPct val="100000"/>
              </a:lnSpc>
              <a:tabLst>
                <a:tab pos="241300" algn="l"/>
              </a:tabLst>
            </a:pPr>
            <a:r>
              <a:rPr lang="es-MX" sz="1200" dirty="0">
                <a:solidFill>
                  <a:srgbClr val="54565A"/>
                </a:solidFill>
                <a:latin typeface="Graphik" panose="020B0503030202060203" pitchFamily="34" charset="77"/>
                <a:ea typeface="Open Sans" panose="020B0606030504020204" pitchFamily="34" charset="0"/>
                <a:cs typeface="Open Sans" panose="020B0606030504020204" pitchFamily="34" charset="0"/>
              </a:rPr>
              <a:t>    Card Sorting &amp; Tree Testing</a:t>
            </a:r>
          </a:p>
          <a:p>
            <a:pPr marL="12700">
              <a:lnSpc>
                <a:spcPct val="100000"/>
              </a:lnSpc>
              <a:tabLst>
                <a:tab pos="241300" algn="l"/>
              </a:tabLst>
            </a:pPr>
            <a:endParaRPr lang="es-MX" sz="1200" b="1" dirty="0">
              <a:solidFill>
                <a:srgbClr val="54565A"/>
              </a:solidFill>
              <a:latin typeface="Open Sans Semibold"/>
              <a:cs typeface="Open Sans Semibold"/>
            </a:endParaRPr>
          </a:p>
          <a:p>
            <a:pPr marL="184150" indent="-171450">
              <a:lnSpc>
                <a:spcPct val="100000"/>
              </a:lnSpc>
              <a:buFont typeface="Arial" panose="020B0604020202020204" pitchFamily="34" charset="0"/>
              <a:buChar char="•"/>
              <a:tabLst>
                <a:tab pos="241300" algn="l"/>
              </a:tabLst>
            </a:pPr>
            <a:r>
              <a:rPr lang="es-MX" sz="1200" dirty="0">
                <a:solidFill>
                  <a:srgbClr val="406DB4"/>
                </a:solidFill>
                <a:latin typeface="Graphik Medium" panose="020B0503030202060203" pitchFamily="34" charset="77"/>
                <a:cs typeface="Open Sans Semibold"/>
              </a:rPr>
              <a:t>Intranet Information Architecture (Part III): </a:t>
            </a:r>
          </a:p>
          <a:p>
            <a:pPr marL="12700">
              <a:lnSpc>
                <a:spcPct val="100000"/>
              </a:lnSpc>
              <a:tabLst>
                <a:tab pos="241300" algn="l"/>
              </a:tabLst>
            </a:pPr>
            <a:r>
              <a:rPr lang="es-MX" sz="1200" dirty="0">
                <a:solidFill>
                  <a:srgbClr val="54565A"/>
                </a:solidFill>
                <a:latin typeface="Graphik" panose="020B0503030202060203" pitchFamily="34" charset="77"/>
                <a:ea typeface="Open Sans" panose="020B0606030504020204" pitchFamily="34" charset="0"/>
                <a:cs typeface="Open Sans" panose="020B0606030504020204" pitchFamily="34" charset="0"/>
              </a:rPr>
              <a:t>    Navigation &amp; Wireframes</a:t>
            </a:r>
            <a:endParaRPr lang="es-MX" sz="1400" dirty="0">
              <a:solidFill>
                <a:srgbClr val="54565A"/>
              </a:solidFill>
              <a:latin typeface="Graphik" panose="020B0503030202060203" pitchFamily="34" charset="77"/>
              <a:cs typeface="Open Sans Semibold"/>
            </a:endParaRPr>
          </a:p>
        </p:txBody>
      </p:sp>
      <p:sp>
        <p:nvSpPr>
          <p:cNvPr id="39" name="object 39"/>
          <p:cNvSpPr/>
          <p:nvPr/>
        </p:nvSpPr>
        <p:spPr>
          <a:xfrm flipV="1">
            <a:off x="1056593" y="1209468"/>
            <a:ext cx="4467908" cy="45719"/>
          </a:xfrm>
          <a:custGeom>
            <a:avLst/>
            <a:gdLst/>
            <a:ahLst/>
            <a:cxnLst/>
            <a:rect l="l" t="t" r="r" b="b"/>
            <a:pathLst>
              <a:path w="4735195">
                <a:moveTo>
                  <a:pt x="0" y="0"/>
                </a:moveTo>
                <a:lnTo>
                  <a:pt x="4734610" y="0"/>
                </a:lnTo>
              </a:path>
            </a:pathLst>
          </a:custGeom>
          <a:ln w="12700">
            <a:solidFill>
              <a:srgbClr val="A7A8AA"/>
            </a:solidFill>
          </a:ln>
        </p:spPr>
        <p:txBody>
          <a:bodyPr wrap="square" lIns="0" tIns="0" rIns="0" bIns="0" rtlCol="0"/>
          <a:lstStyle/>
          <a:p>
            <a:endParaRPr/>
          </a:p>
        </p:txBody>
      </p:sp>
      <p:sp>
        <p:nvSpPr>
          <p:cNvPr id="40" name="object 40"/>
          <p:cNvSpPr/>
          <p:nvPr/>
        </p:nvSpPr>
        <p:spPr>
          <a:xfrm>
            <a:off x="1056593" y="5960838"/>
            <a:ext cx="4467908" cy="45719"/>
          </a:xfrm>
          <a:custGeom>
            <a:avLst/>
            <a:gdLst/>
            <a:ahLst/>
            <a:cxnLst/>
            <a:rect l="l" t="t" r="r" b="b"/>
            <a:pathLst>
              <a:path w="4735195">
                <a:moveTo>
                  <a:pt x="0" y="0"/>
                </a:moveTo>
                <a:lnTo>
                  <a:pt x="4734610" y="0"/>
                </a:lnTo>
              </a:path>
            </a:pathLst>
          </a:custGeom>
          <a:ln w="12700">
            <a:solidFill>
              <a:srgbClr val="A7A8AA"/>
            </a:solidFill>
          </a:ln>
        </p:spPr>
        <p:txBody>
          <a:bodyPr wrap="square" lIns="0" tIns="0" rIns="0" bIns="0" rtlCol="0"/>
          <a:lstStyle/>
          <a:p>
            <a:endParaRPr/>
          </a:p>
        </p:txBody>
      </p:sp>
      <p:sp>
        <p:nvSpPr>
          <p:cNvPr id="44" name="object 44"/>
          <p:cNvSpPr/>
          <p:nvPr/>
        </p:nvSpPr>
        <p:spPr>
          <a:xfrm>
            <a:off x="10902952" y="5289553"/>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5" name="object 45"/>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46" name="object 46"/>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41" name="object 36">
            <a:extLst>
              <a:ext uri="{FF2B5EF4-FFF2-40B4-BE49-F238E27FC236}">
                <a16:creationId xmlns:a16="http://schemas.microsoft.com/office/drawing/2014/main" id="{A8189F2C-74E8-884A-9FB0-CADE672040B0}"/>
              </a:ext>
            </a:extLst>
          </p:cNvPr>
          <p:cNvSpPr txBox="1">
            <a:spLocks noGrp="1"/>
          </p:cNvSpPr>
          <p:nvPr>
            <p:ph type="ftr" sz="quarter" idx="4294967295"/>
          </p:nvPr>
        </p:nvSpPr>
        <p:spPr>
          <a:xfrm>
            <a:off x="0" y="6610350"/>
            <a:ext cx="1497013" cy="115888"/>
          </a:xfrm>
          <a:prstGeom prst="rect">
            <a:avLst/>
          </a:prstGeom>
        </p:spPr>
        <p:txBody>
          <a:bodyPr vert="horz" wrap="square" lIns="0" tIns="0" rIns="0" bIns="0" rtlCol="0">
            <a:spAutoFit/>
          </a:bodyPr>
          <a:lstStyle/>
          <a:p>
            <a:pPr marL="12700">
              <a:lnSpc>
                <a:spcPts val="890"/>
              </a:lnSpc>
            </a:pPr>
            <a:r>
              <a:rPr spc="45" dirty="0"/>
              <a:t>http://</a:t>
            </a:r>
            <a:r>
              <a:rPr spc="45" dirty="0" err="1"/>
              <a:t>bonzai-intranet.com</a:t>
            </a:r>
            <a:r>
              <a:rPr spc="45" dirty="0"/>
              <a:t>/</a:t>
            </a:r>
          </a:p>
        </p:txBody>
      </p:sp>
      <p:sp>
        <p:nvSpPr>
          <p:cNvPr id="35" name="object 18">
            <a:extLst>
              <a:ext uri="{FF2B5EF4-FFF2-40B4-BE49-F238E27FC236}">
                <a16:creationId xmlns:a16="http://schemas.microsoft.com/office/drawing/2014/main" id="{B1E60843-6F7F-BE46-9E2E-6029F5F1A483}"/>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36" name="object 5">
            <a:extLst>
              <a:ext uri="{FF2B5EF4-FFF2-40B4-BE49-F238E27FC236}">
                <a16:creationId xmlns:a16="http://schemas.microsoft.com/office/drawing/2014/main" id="{EE812D58-BE91-074E-817D-BF2C55177DCB}"/>
              </a:ext>
            </a:extLst>
          </p:cNvPr>
          <p:cNvSpPr/>
          <p:nvPr/>
        </p:nvSpPr>
        <p:spPr>
          <a:xfrm>
            <a:off x="457200" y="6612470"/>
            <a:ext cx="90716" cy="97167"/>
          </a:xfrm>
          <a:prstGeom prst="rect">
            <a:avLst/>
          </a:prstGeom>
          <a:blipFill>
            <a:blip r:embed="rId3" cstate="print"/>
            <a:stretch>
              <a:fillRect/>
            </a:stretch>
          </a:blipFill>
        </p:spPr>
        <p:txBody>
          <a:bodyPr wrap="square" lIns="0" tIns="0" rIns="0" bIns="0" rtlCol="0"/>
          <a:lstStyle/>
          <a:p>
            <a:endParaRPr/>
          </a:p>
        </p:txBody>
      </p:sp>
      <p:sp>
        <p:nvSpPr>
          <p:cNvPr id="37" name="object 6">
            <a:extLst>
              <a:ext uri="{FF2B5EF4-FFF2-40B4-BE49-F238E27FC236}">
                <a16:creationId xmlns:a16="http://schemas.microsoft.com/office/drawing/2014/main" id="{413729B5-53D5-9A4D-9300-C9484714F300}"/>
              </a:ext>
            </a:extLst>
          </p:cNvPr>
          <p:cNvSpPr/>
          <p:nvPr/>
        </p:nvSpPr>
        <p:spPr>
          <a:xfrm>
            <a:off x="578243" y="6609880"/>
            <a:ext cx="113220" cy="102361"/>
          </a:xfrm>
          <a:prstGeom prst="rect">
            <a:avLst/>
          </a:prstGeom>
          <a:blipFill>
            <a:blip r:embed="rId4" cstate="print"/>
            <a:stretch>
              <a:fillRect/>
            </a:stretch>
          </a:blipFill>
        </p:spPr>
        <p:txBody>
          <a:bodyPr wrap="square" lIns="0" tIns="0" rIns="0" bIns="0" rtlCol="0"/>
          <a:lstStyle/>
          <a:p>
            <a:endParaRPr/>
          </a:p>
        </p:txBody>
      </p:sp>
      <p:pic>
        <p:nvPicPr>
          <p:cNvPr id="42" name="Imagen 41">
            <a:extLst>
              <a:ext uri="{FF2B5EF4-FFF2-40B4-BE49-F238E27FC236}">
                <a16:creationId xmlns:a16="http://schemas.microsoft.com/office/drawing/2014/main" id="{F4D38AA2-718C-9541-94CC-29FE90DA18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pic>
        <p:nvPicPr>
          <p:cNvPr id="3" name="Imagen 2">
            <a:extLst>
              <a:ext uri="{FF2B5EF4-FFF2-40B4-BE49-F238E27FC236}">
                <a16:creationId xmlns:a16="http://schemas.microsoft.com/office/drawing/2014/main" id="{3B96B5D9-F987-3244-93E3-FB7A1F1CE4D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27514" y="1490901"/>
            <a:ext cx="4403718" cy="3499876"/>
          </a:xfrm>
          <a:prstGeom prst="rect">
            <a:avLst/>
          </a:prstGeom>
        </p:spPr>
      </p:pic>
      <p:pic>
        <p:nvPicPr>
          <p:cNvPr id="5" name="Imagen 4">
            <a:extLst>
              <a:ext uri="{FF2B5EF4-FFF2-40B4-BE49-F238E27FC236}">
                <a16:creationId xmlns:a16="http://schemas.microsoft.com/office/drawing/2014/main" id="{84895DC0-813E-8E43-89D9-42DA9077D21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77754" y="3420306"/>
            <a:ext cx="2915729" cy="1988527"/>
          </a:xfrm>
          <a:prstGeom prst="rect">
            <a:avLst/>
          </a:prstGeom>
        </p:spPr>
      </p:pic>
      <p:sp>
        <p:nvSpPr>
          <p:cNvPr id="47" name="Text Placeholder 3">
            <a:extLst>
              <a:ext uri="{FF2B5EF4-FFF2-40B4-BE49-F238E27FC236}">
                <a16:creationId xmlns:a16="http://schemas.microsoft.com/office/drawing/2014/main" id="{EA44ECE6-8959-714D-B6ED-FF32DE8F0FAC}"/>
              </a:ext>
            </a:extLst>
          </p:cNvPr>
          <p:cNvSpPr txBox="1">
            <a:spLocks/>
          </p:cNvSpPr>
          <p:nvPr/>
        </p:nvSpPr>
        <p:spPr>
          <a:xfrm>
            <a:off x="428624" y="373974"/>
            <a:ext cx="7235192" cy="511851"/>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8"/>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9"/>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The Webinar Series Covers the Following: </a:t>
            </a:r>
            <a:endParaRPr lang="en-US" sz="3375" b="1" dirty="0">
              <a:solidFill>
                <a:srgbClr val="000000"/>
              </a:solidFill>
              <a:latin typeface="Graphik" panose="020B0503030202060203" pitchFamily="34" charset="77"/>
            </a:endParaRPr>
          </a:p>
        </p:txBody>
      </p:sp>
      <p:sp>
        <p:nvSpPr>
          <p:cNvPr id="48" name="object 36">
            <a:extLst>
              <a:ext uri="{FF2B5EF4-FFF2-40B4-BE49-F238E27FC236}">
                <a16:creationId xmlns:a16="http://schemas.microsoft.com/office/drawing/2014/main" id="{A7181DFC-02E4-594B-BC3E-FEAECB44DE98}"/>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a:t>http://bonzai-intranet.com/</a:t>
            </a:r>
            <a:endParaRPr lang="es-MX" spc="4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1430000" cy="6858000"/>
          </a:xfrm>
          <a:prstGeom prst="rect">
            <a:avLst/>
          </a:prstGeom>
          <a:blipFill>
            <a:blip r:embed="rId3"/>
            <a:stretch>
              <a:fillRect/>
            </a:stretch>
          </a:blipFill>
        </p:spPr>
        <p:txBody>
          <a:bodyPr wrap="square" lIns="0" tIns="0" rIns="0" bIns="0" rtlCol="0"/>
          <a:lstStyle/>
          <a:p>
            <a:endParaRPr dirty="0"/>
          </a:p>
        </p:txBody>
      </p:sp>
      <p:sp>
        <p:nvSpPr>
          <p:cNvPr id="3" name="object 3"/>
          <p:cNvSpPr/>
          <p:nvPr/>
        </p:nvSpPr>
        <p:spPr>
          <a:xfrm>
            <a:off x="0" y="3034179"/>
            <a:ext cx="2333625" cy="1324610"/>
          </a:xfrm>
          <a:custGeom>
            <a:avLst/>
            <a:gdLst/>
            <a:ahLst/>
            <a:cxnLst/>
            <a:rect l="l" t="t" r="r" b="b"/>
            <a:pathLst>
              <a:path w="2333625" h="1324610">
                <a:moveTo>
                  <a:pt x="2028166" y="104902"/>
                </a:moveTo>
                <a:lnTo>
                  <a:pt x="1671434" y="104902"/>
                </a:lnTo>
                <a:lnTo>
                  <a:pt x="1719437" y="106950"/>
                </a:lnTo>
                <a:lnTo>
                  <a:pt x="1766319" y="112985"/>
                </a:lnTo>
                <a:lnTo>
                  <a:pt x="1811913" y="122835"/>
                </a:lnTo>
                <a:lnTo>
                  <a:pt x="1856048" y="136335"/>
                </a:lnTo>
                <a:lnTo>
                  <a:pt x="1898557" y="153314"/>
                </a:lnTo>
                <a:lnTo>
                  <a:pt x="1939272" y="173604"/>
                </a:lnTo>
                <a:lnTo>
                  <a:pt x="1978023" y="197037"/>
                </a:lnTo>
                <a:lnTo>
                  <a:pt x="2014643" y="223444"/>
                </a:lnTo>
                <a:lnTo>
                  <a:pt x="2048962" y="252657"/>
                </a:lnTo>
                <a:lnTo>
                  <a:pt x="2080813" y="284507"/>
                </a:lnTo>
                <a:lnTo>
                  <a:pt x="2110026" y="318826"/>
                </a:lnTo>
                <a:lnTo>
                  <a:pt x="2136434" y="355445"/>
                </a:lnTo>
                <a:lnTo>
                  <a:pt x="2159920" y="394301"/>
                </a:lnTo>
                <a:lnTo>
                  <a:pt x="2180158" y="434909"/>
                </a:lnTo>
                <a:lnTo>
                  <a:pt x="2197137" y="477417"/>
                </a:lnTo>
                <a:lnTo>
                  <a:pt x="2210636" y="521551"/>
                </a:lnTo>
                <a:lnTo>
                  <a:pt x="2220487" y="567143"/>
                </a:lnTo>
                <a:lnTo>
                  <a:pt x="2226521" y="614024"/>
                </a:lnTo>
                <a:lnTo>
                  <a:pt x="2228570" y="662025"/>
                </a:lnTo>
                <a:lnTo>
                  <a:pt x="2226394" y="711271"/>
                </a:lnTo>
                <a:lnTo>
                  <a:pt x="2219991" y="759359"/>
                </a:lnTo>
                <a:lnTo>
                  <a:pt x="2209546" y="806101"/>
                </a:lnTo>
                <a:lnTo>
                  <a:pt x="2195243" y="851311"/>
                </a:lnTo>
                <a:lnTo>
                  <a:pt x="2177270" y="894801"/>
                </a:lnTo>
                <a:lnTo>
                  <a:pt x="2155810" y="936385"/>
                </a:lnTo>
                <a:lnTo>
                  <a:pt x="2131049" y="975875"/>
                </a:lnTo>
                <a:lnTo>
                  <a:pt x="2103174" y="1013085"/>
                </a:lnTo>
                <a:lnTo>
                  <a:pt x="2072368" y="1047827"/>
                </a:lnTo>
                <a:lnTo>
                  <a:pt x="2038818" y="1079915"/>
                </a:lnTo>
                <a:lnTo>
                  <a:pt x="2002709" y="1109161"/>
                </a:lnTo>
                <a:lnTo>
                  <a:pt x="1964226" y="1135378"/>
                </a:lnTo>
                <a:lnTo>
                  <a:pt x="1923554" y="1158379"/>
                </a:lnTo>
                <a:lnTo>
                  <a:pt x="1880880" y="1177977"/>
                </a:lnTo>
                <a:lnTo>
                  <a:pt x="1836389" y="1193986"/>
                </a:lnTo>
                <a:lnTo>
                  <a:pt x="1790265" y="1206218"/>
                </a:lnTo>
                <a:lnTo>
                  <a:pt x="1742694" y="1214486"/>
                </a:lnTo>
                <a:lnTo>
                  <a:pt x="1693862" y="1218603"/>
                </a:lnTo>
                <a:lnTo>
                  <a:pt x="1693862" y="1219149"/>
                </a:lnTo>
                <a:lnTo>
                  <a:pt x="0" y="1219149"/>
                </a:lnTo>
                <a:lnTo>
                  <a:pt x="0" y="1324051"/>
                </a:lnTo>
                <a:lnTo>
                  <a:pt x="1688922" y="1324051"/>
                </a:lnTo>
                <a:lnTo>
                  <a:pt x="1705521" y="1323187"/>
                </a:lnTo>
                <a:lnTo>
                  <a:pt x="1753045" y="1319073"/>
                </a:lnTo>
                <a:lnTo>
                  <a:pt x="1799512" y="1311698"/>
                </a:lnTo>
                <a:lnTo>
                  <a:pt x="1844807" y="1301183"/>
                </a:lnTo>
                <a:lnTo>
                  <a:pt x="1888820" y="1287645"/>
                </a:lnTo>
                <a:lnTo>
                  <a:pt x="1931437" y="1271202"/>
                </a:lnTo>
                <a:lnTo>
                  <a:pt x="1972546" y="1251973"/>
                </a:lnTo>
                <a:lnTo>
                  <a:pt x="2012034" y="1230077"/>
                </a:lnTo>
                <a:lnTo>
                  <a:pt x="2049790" y="1205632"/>
                </a:lnTo>
                <a:lnTo>
                  <a:pt x="2085700" y="1178755"/>
                </a:lnTo>
                <a:lnTo>
                  <a:pt x="2119653" y="1149567"/>
                </a:lnTo>
                <a:lnTo>
                  <a:pt x="2151535" y="1118184"/>
                </a:lnTo>
                <a:lnTo>
                  <a:pt x="2181235" y="1084725"/>
                </a:lnTo>
                <a:lnTo>
                  <a:pt x="2208640" y="1049309"/>
                </a:lnTo>
                <a:lnTo>
                  <a:pt x="2233637" y="1012055"/>
                </a:lnTo>
                <a:lnTo>
                  <a:pt x="2256115" y="973080"/>
                </a:lnTo>
                <a:lnTo>
                  <a:pt x="2275960" y="932502"/>
                </a:lnTo>
                <a:lnTo>
                  <a:pt x="2293061" y="890441"/>
                </a:lnTo>
                <a:lnTo>
                  <a:pt x="2307305" y="847015"/>
                </a:lnTo>
                <a:lnTo>
                  <a:pt x="2318579" y="802342"/>
                </a:lnTo>
                <a:lnTo>
                  <a:pt x="2326771" y="756540"/>
                </a:lnTo>
                <a:lnTo>
                  <a:pt x="2331769" y="709729"/>
                </a:lnTo>
                <a:lnTo>
                  <a:pt x="2333459" y="662025"/>
                </a:lnTo>
                <a:lnTo>
                  <a:pt x="2331794" y="614816"/>
                </a:lnTo>
                <a:lnTo>
                  <a:pt x="2326873" y="568492"/>
                </a:lnTo>
                <a:lnTo>
                  <a:pt x="2318809" y="523166"/>
                </a:lnTo>
                <a:lnTo>
                  <a:pt x="2307716" y="478950"/>
                </a:lnTo>
                <a:lnTo>
                  <a:pt x="2293705" y="435958"/>
                </a:lnTo>
                <a:lnTo>
                  <a:pt x="2276839" y="394195"/>
                </a:lnTo>
                <a:lnTo>
                  <a:pt x="2257385" y="354094"/>
                </a:lnTo>
                <a:lnTo>
                  <a:pt x="2235302" y="315449"/>
                </a:lnTo>
                <a:lnTo>
                  <a:pt x="2210752" y="278480"/>
                </a:lnTo>
                <a:lnTo>
                  <a:pt x="2183851" y="243298"/>
                </a:lnTo>
                <a:lnTo>
                  <a:pt x="2154710" y="210016"/>
                </a:lnTo>
                <a:lnTo>
                  <a:pt x="2123443" y="178749"/>
                </a:lnTo>
                <a:lnTo>
                  <a:pt x="2090161" y="149608"/>
                </a:lnTo>
                <a:lnTo>
                  <a:pt x="2054979" y="122706"/>
                </a:lnTo>
                <a:lnTo>
                  <a:pt x="2028166" y="104902"/>
                </a:lnTo>
                <a:close/>
              </a:path>
              <a:path w="2333625" h="1324610">
                <a:moveTo>
                  <a:pt x="1671434" y="0"/>
                </a:moveTo>
                <a:lnTo>
                  <a:pt x="1624224" y="1665"/>
                </a:lnTo>
                <a:lnTo>
                  <a:pt x="1577898" y="6586"/>
                </a:lnTo>
                <a:lnTo>
                  <a:pt x="1532571" y="14650"/>
                </a:lnTo>
                <a:lnTo>
                  <a:pt x="1488354" y="25743"/>
                </a:lnTo>
                <a:lnTo>
                  <a:pt x="1445361" y="39754"/>
                </a:lnTo>
                <a:lnTo>
                  <a:pt x="1403705" y="56568"/>
                </a:lnTo>
                <a:lnTo>
                  <a:pt x="1363497" y="76074"/>
                </a:lnTo>
                <a:lnTo>
                  <a:pt x="1324853" y="98157"/>
                </a:lnTo>
                <a:lnTo>
                  <a:pt x="1287883" y="122706"/>
                </a:lnTo>
                <a:lnTo>
                  <a:pt x="1252701" y="149608"/>
                </a:lnTo>
                <a:lnTo>
                  <a:pt x="1219420" y="178749"/>
                </a:lnTo>
                <a:lnTo>
                  <a:pt x="1188153" y="210016"/>
                </a:lnTo>
                <a:lnTo>
                  <a:pt x="1159012" y="243298"/>
                </a:lnTo>
                <a:lnTo>
                  <a:pt x="1132112" y="278480"/>
                </a:lnTo>
                <a:lnTo>
                  <a:pt x="1107563" y="315449"/>
                </a:lnTo>
                <a:lnTo>
                  <a:pt x="1085480" y="354094"/>
                </a:lnTo>
                <a:lnTo>
                  <a:pt x="1065975" y="394301"/>
                </a:lnTo>
                <a:lnTo>
                  <a:pt x="1049161" y="435958"/>
                </a:lnTo>
                <a:lnTo>
                  <a:pt x="1035151" y="478950"/>
                </a:lnTo>
                <a:lnTo>
                  <a:pt x="1024058" y="523166"/>
                </a:lnTo>
                <a:lnTo>
                  <a:pt x="1015994" y="568492"/>
                </a:lnTo>
                <a:lnTo>
                  <a:pt x="1011074" y="614816"/>
                </a:lnTo>
                <a:lnTo>
                  <a:pt x="1009408" y="662025"/>
                </a:lnTo>
                <a:lnTo>
                  <a:pt x="1011162" y="709729"/>
                </a:lnTo>
                <a:lnTo>
                  <a:pt x="1016545" y="759113"/>
                </a:lnTo>
                <a:lnTo>
                  <a:pt x="1025368" y="806618"/>
                </a:lnTo>
                <a:lnTo>
                  <a:pt x="1037607" y="853206"/>
                </a:lnTo>
                <a:lnTo>
                  <a:pt x="1053198" y="898710"/>
                </a:lnTo>
                <a:lnTo>
                  <a:pt x="1072074" y="942962"/>
                </a:lnTo>
                <a:lnTo>
                  <a:pt x="1094170" y="985793"/>
                </a:lnTo>
                <a:lnTo>
                  <a:pt x="1119422" y="1027036"/>
                </a:lnTo>
                <a:lnTo>
                  <a:pt x="1147764" y="1066523"/>
                </a:lnTo>
                <a:lnTo>
                  <a:pt x="1179131" y="1104087"/>
                </a:lnTo>
                <a:lnTo>
                  <a:pt x="1332674" y="1104087"/>
                </a:lnTo>
                <a:lnTo>
                  <a:pt x="1293100" y="1070873"/>
                </a:lnTo>
                <a:lnTo>
                  <a:pt x="1257089" y="1034540"/>
                </a:lnTo>
                <a:lnTo>
                  <a:pt x="1224782" y="995342"/>
                </a:lnTo>
                <a:lnTo>
                  <a:pt x="1196322" y="953532"/>
                </a:lnTo>
                <a:lnTo>
                  <a:pt x="1171851" y="909364"/>
                </a:lnTo>
                <a:lnTo>
                  <a:pt x="1151510" y="863091"/>
                </a:lnTo>
                <a:lnTo>
                  <a:pt x="1135443" y="814967"/>
                </a:lnTo>
                <a:lnTo>
                  <a:pt x="1123790" y="765246"/>
                </a:lnTo>
                <a:lnTo>
                  <a:pt x="1116694" y="714181"/>
                </a:lnTo>
                <a:lnTo>
                  <a:pt x="1114298" y="662025"/>
                </a:lnTo>
                <a:lnTo>
                  <a:pt x="1116346" y="614024"/>
                </a:lnTo>
                <a:lnTo>
                  <a:pt x="1122381" y="567143"/>
                </a:lnTo>
                <a:lnTo>
                  <a:pt x="1132232" y="521551"/>
                </a:lnTo>
                <a:lnTo>
                  <a:pt x="1145732" y="477417"/>
                </a:lnTo>
                <a:lnTo>
                  <a:pt x="1162712" y="434909"/>
                </a:lnTo>
                <a:lnTo>
                  <a:pt x="1183003" y="394195"/>
                </a:lnTo>
                <a:lnTo>
                  <a:pt x="1206437" y="355445"/>
                </a:lnTo>
                <a:lnTo>
                  <a:pt x="1232845" y="318826"/>
                </a:lnTo>
                <a:lnTo>
                  <a:pt x="1262059" y="284507"/>
                </a:lnTo>
                <a:lnTo>
                  <a:pt x="1293910" y="252657"/>
                </a:lnTo>
                <a:lnTo>
                  <a:pt x="1328230" y="223444"/>
                </a:lnTo>
                <a:lnTo>
                  <a:pt x="1364850" y="197037"/>
                </a:lnTo>
                <a:lnTo>
                  <a:pt x="1403601" y="173604"/>
                </a:lnTo>
                <a:lnTo>
                  <a:pt x="1444316" y="153314"/>
                </a:lnTo>
                <a:lnTo>
                  <a:pt x="1486824" y="136335"/>
                </a:lnTo>
                <a:lnTo>
                  <a:pt x="1530959" y="122835"/>
                </a:lnTo>
                <a:lnTo>
                  <a:pt x="1576551" y="112985"/>
                </a:lnTo>
                <a:lnTo>
                  <a:pt x="1623432" y="106950"/>
                </a:lnTo>
                <a:lnTo>
                  <a:pt x="1671434" y="104902"/>
                </a:lnTo>
                <a:lnTo>
                  <a:pt x="2028166" y="104902"/>
                </a:lnTo>
                <a:lnTo>
                  <a:pt x="2018009" y="98157"/>
                </a:lnTo>
                <a:lnTo>
                  <a:pt x="1979365" y="76074"/>
                </a:lnTo>
                <a:lnTo>
                  <a:pt x="1939158" y="56568"/>
                </a:lnTo>
                <a:lnTo>
                  <a:pt x="1897501" y="39754"/>
                </a:lnTo>
                <a:lnTo>
                  <a:pt x="1854509" y="25743"/>
                </a:lnTo>
                <a:lnTo>
                  <a:pt x="1810293" y="14650"/>
                </a:lnTo>
                <a:lnTo>
                  <a:pt x="1764966" y="6586"/>
                </a:lnTo>
                <a:lnTo>
                  <a:pt x="1718642" y="1665"/>
                </a:lnTo>
                <a:lnTo>
                  <a:pt x="1671434" y="0"/>
                </a:lnTo>
                <a:close/>
              </a:path>
            </a:pathLst>
          </a:custGeom>
          <a:solidFill>
            <a:srgbClr val="F28D2A"/>
          </a:solidFill>
        </p:spPr>
        <p:txBody>
          <a:bodyPr wrap="square" lIns="0" tIns="0" rIns="0" bIns="0" rtlCol="0"/>
          <a:lstStyle/>
          <a:p>
            <a:endParaRPr/>
          </a:p>
        </p:txBody>
      </p:sp>
      <p:sp>
        <p:nvSpPr>
          <p:cNvPr id="4" name="object 4"/>
          <p:cNvSpPr/>
          <p:nvPr/>
        </p:nvSpPr>
        <p:spPr>
          <a:xfrm>
            <a:off x="2077102" y="3034179"/>
            <a:ext cx="2910840" cy="1324610"/>
          </a:xfrm>
          <a:custGeom>
            <a:avLst/>
            <a:gdLst/>
            <a:ahLst/>
            <a:cxnLst/>
            <a:rect l="l" t="t" r="r" b="b"/>
            <a:pathLst>
              <a:path w="2910840" h="1324610">
                <a:moveTo>
                  <a:pt x="2605114" y="104902"/>
                </a:moveTo>
                <a:lnTo>
                  <a:pt x="2248382" y="104902"/>
                </a:lnTo>
                <a:lnTo>
                  <a:pt x="2296383" y="106950"/>
                </a:lnTo>
                <a:lnTo>
                  <a:pt x="2343264" y="112985"/>
                </a:lnTo>
                <a:lnTo>
                  <a:pt x="2388856" y="122835"/>
                </a:lnTo>
                <a:lnTo>
                  <a:pt x="2432990" y="136335"/>
                </a:lnTo>
                <a:lnTo>
                  <a:pt x="2475498" y="153314"/>
                </a:lnTo>
                <a:lnTo>
                  <a:pt x="2516212" y="173604"/>
                </a:lnTo>
                <a:lnTo>
                  <a:pt x="2554962" y="197037"/>
                </a:lnTo>
                <a:lnTo>
                  <a:pt x="2591581" y="223444"/>
                </a:lnTo>
                <a:lnTo>
                  <a:pt x="2625900" y="252657"/>
                </a:lnTo>
                <a:lnTo>
                  <a:pt x="2657750" y="284507"/>
                </a:lnTo>
                <a:lnTo>
                  <a:pt x="2686963" y="318826"/>
                </a:lnTo>
                <a:lnTo>
                  <a:pt x="2713370" y="355445"/>
                </a:lnTo>
                <a:lnTo>
                  <a:pt x="2736856" y="394301"/>
                </a:lnTo>
                <a:lnTo>
                  <a:pt x="2757093" y="434909"/>
                </a:lnTo>
                <a:lnTo>
                  <a:pt x="2774072" y="477417"/>
                </a:lnTo>
                <a:lnTo>
                  <a:pt x="2787572" y="521551"/>
                </a:lnTo>
                <a:lnTo>
                  <a:pt x="2797423" y="567143"/>
                </a:lnTo>
                <a:lnTo>
                  <a:pt x="2803457" y="614024"/>
                </a:lnTo>
                <a:lnTo>
                  <a:pt x="2805506" y="662025"/>
                </a:lnTo>
                <a:lnTo>
                  <a:pt x="2803330" y="711271"/>
                </a:lnTo>
                <a:lnTo>
                  <a:pt x="2796927" y="759359"/>
                </a:lnTo>
                <a:lnTo>
                  <a:pt x="2786482" y="806101"/>
                </a:lnTo>
                <a:lnTo>
                  <a:pt x="2772181" y="851311"/>
                </a:lnTo>
                <a:lnTo>
                  <a:pt x="2754208" y="894801"/>
                </a:lnTo>
                <a:lnTo>
                  <a:pt x="2732749" y="936385"/>
                </a:lnTo>
                <a:lnTo>
                  <a:pt x="2707989" y="975875"/>
                </a:lnTo>
                <a:lnTo>
                  <a:pt x="2680115" y="1013085"/>
                </a:lnTo>
                <a:lnTo>
                  <a:pt x="2649310" y="1047827"/>
                </a:lnTo>
                <a:lnTo>
                  <a:pt x="2615761" y="1079915"/>
                </a:lnTo>
                <a:lnTo>
                  <a:pt x="2579653" y="1109161"/>
                </a:lnTo>
                <a:lnTo>
                  <a:pt x="2541171" y="1135378"/>
                </a:lnTo>
                <a:lnTo>
                  <a:pt x="2500500" y="1158379"/>
                </a:lnTo>
                <a:lnTo>
                  <a:pt x="2457827" y="1177977"/>
                </a:lnTo>
                <a:lnTo>
                  <a:pt x="2413336" y="1193986"/>
                </a:lnTo>
                <a:lnTo>
                  <a:pt x="2367212" y="1206218"/>
                </a:lnTo>
                <a:lnTo>
                  <a:pt x="2319642" y="1214486"/>
                </a:lnTo>
                <a:lnTo>
                  <a:pt x="2270810" y="1218603"/>
                </a:lnTo>
                <a:lnTo>
                  <a:pt x="2270810" y="1219149"/>
                </a:lnTo>
                <a:lnTo>
                  <a:pt x="134962" y="1219149"/>
                </a:lnTo>
                <a:lnTo>
                  <a:pt x="103373" y="1248172"/>
                </a:lnTo>
                <a:lnTo>
                  <a:pt x="70310" y="1275357"/>
                </a:lnTo>
                <a:lnTo>
                  <a:pt x="35832" y="1300664"/>
                </a:lnTo>
                <a:lnTo>
                  <a:pt x="0" y="1324051"/>
                </a:lnTo>
                <a:lnTo>
                  <a:pt x="2265870" y="1324051"/>
                </a:lnTo>
                <a:lnTo>
                  <a:pt x="2329983" y="1319073"/>
                </a:lnTo>
                <a:lnTo>
                  <a:pt x="2376450" y="1311698"/>
                </a:lnTo>
                <a:lnTo>
                  <a:pt x="2421747" y="1301183"/>
                </a:lnTo>
                <a:lnTo>
                  <a:pt x="2465761" y="1287645"/>
                </a:lnTo>
                <a:lnTo>
                  <a:pt x="2508379" y="1271202"/>
                </a:lnTo>
                <a:lnTo>
                  <a:pt x="2549489" y="1251973"/>
                </a:lnTo>
                <a:lnTo>
                  <a:pt x="2588978" y="1230077"/>
                </a:lnTo>
                <a:lnTo>
                  <a:pt x="2626735" y="1205632"/>
                </a:lnTo>
                <a:lnTo>
                  <a:pt x="2662646" y="1178755"/>
                </a:lnTo>
                <a:lnTo>
                  <a:pt x="2696599" y="1149567"/>
                </a:lnTo>
                <a:lnTo>
                  <a:pt x="2728482" y="1118184"/>
                </a:lnTo>
                <a:lnTo>
                  <a:pt x="2758182" y="1084725"/>
                </a:lnTo>
                <a:lnTo>
                  <a:pt x="2785587" y="1049309"/>
                </a:lnTo>
                <a:lnTo>
                  <a:pt x="2810585" y="1012055"/>
                </a:lnTo>
                <a:lnTo>
                  <a:pt x="2833063" y="973080"/>
                </a:lnTo>
                <a:lnTo>
                  <a:pt x="2852908" y="932502"/>
                </a:lnTo>
                <a:lnTo>
                  <a:pt x="2870009" y="890441"/>
                </a:lnTo>
                <a:lnTo>
                  <a:pt x="2884253" y="847015"/>
                </a:lnTo>
                <a:lnTo>
                  <a:pt x="2895527" y="802342"/>
                </a:lnTo>
                <a:lnTo>
                  <a:pt x="2903719" y="756540"/>
                </a:lnTo>
                <a:lnTo>
                  <a:pt x="2908717" y="709729"/>
                </a:lnTo>
                <a:lnTo>
                  <a:pt x="2910408" y="662025"/>
                </a:lnTo>
                <a:lnTo>
                  <a:pt x="2908742" y="614816"/>
                </a:lnTo>
                <a:lnTo>
                  <a:pt x="2903821" y="568492"/>
                </a:lnTo>
                <a:lnTo>
                  <a:pt x="2895757" y="523166"/>
                </a:lnTo>
                <a:lnTo>
                  <a:pt x="2884664" y="478950"/>
                </a:lnTo>
                <a:lnTo>
                  <a:pt x="2870654" y="435958"/>
                </a:lnTo>
                <a:lnTo>
                  <a:pt x="2853788" y="394195"/>
                </a:lnTo>
                <a:lnTo>
                  <a:pt x="2834334" y="354094"/>
                </a:lnTo>
                <a:lnTo>
                  <a:pt x="2812250" y="315449"/>
                </a:lnTo>
                <a:lnTo>
                  <a:pt x="2787701" y="278480"/>
                </a:lnTo>
                <a:lnTo>
                  <a:pt x="2760799" y="243298"/>
                </a:lnTo>
                <a:lnTo>
                  <a:pt x="2731658" y="210016"/>
                </a:lnTo>
                <a:lnTo>
                  <a:pt x="2700391" y="178749"/>
                </a:lnTo>
                <a:lnTo>
                  <a:pt x="2667110" y="149608"/>
                </a:lnTo>
                <a:lnTo>
                  <a:pt x="2631928" y="122706"/>
                </a:lnTo>
                <a:lnTo>
                  <a:pt x="2605114" y="104902"/>
                </a:lnTo>
                <a:close/>
              </a:path>
              <a:path w="2910840" h="1324610">
                <a:moveTo>
                  <a:pt x="2248382" y="0"/>
                </a:moveTo>
                <a:lnTo>
                  <a:pt x="2201172" y="1665"/>
                </a:lnTo>
                <a:lnTo>
                  <a:pt x="2154847" y="6586"/>
                </a:lnTo>
                <a:lnTo>
                  <a:pt x="2109519" y="14650"/>
                </a:lnTo>
                <a:lnTo>
                  <a:pt x="2065303" y="25743"/>
                </a:lnTo>
                <a:lnTo>
                  <a:pt x="2022310" y="39754"/>
                </a:lnTo>
                <a:lnTo>
                  <a:pt x="1980653" y="56568"/>
                </a:lnTo>
                <a:lnTo>
                  <a:pt x="1940446" y="76074"/>
                </a:lnTo>
                <a:lnTo>
                  <a:pt x="1901801" y="98157"/>
                </a:lnTo>
                <a:lnTo>
                  <a:pt x="1864831" y="122706"/>
                </a:lnTo>
                <a:lnTo>
                  <a:pt x="1829649" y="149608"/>
                </a:lnTo>
                <a:lnTo>
                  <a:pt x="1796368" y="178749"/>
                </a:lnTo>
                <a:lnTo>
                  <a:pt x="1765101" y="210016"/>
                </a:lnTo>
                <a:lnTo>
                  <a:pt x="1735961" y="243298"/>
                </a:lnTo>
                <a:lnTo>
                  <a:pt x="1709060" y="278480"/>
                </a:lnTo>
                <a:lnTo>
                  <a:pt x="1684511" y="315449"/>
                </a:lnTo>
                <a:lnTo>
                  <a:pt x="1662428" y="354094"/>
                </a:lnTo>
                <a:lnTo>
                  <a:pt x="1642923" y="394301"/>
                </a:lnTo>
                <a:lnTo>
                  <a:pt x="1626109" y="435958"/>
                </a:lnTo>
                <a:lnTo>
                  <a:pt x="1612099" y="478950"/>
                </a:lnTo>
                <a:lnTo>
                  <a:pt x="1601006" y="523166"/>
                </a:lnTo>
                <a:lnTo>
                  <a:pt x="1592943" y="568492"/>
                </a:lnTo>
                <a:lnTo>
                  <a:pt x="1588022" y="614816"/>
                </a:lnTo>
                <a:lnTo>
                  <a:pt x="1586357" y="662025"/>
                </a:lnTo>
                <a:lnTo>
                  <a:pt x="1588110" y="709729"/>
                </a:lnTo>
                <a:lnTo>
                  <a:pt x="1593495" y="759112"/>
                </a:lnTo>
                <a:lnTo>
                  <a:pt x="1602319" y="806616"/>
                </a:lnTo>
                <a:lnTo>
                  <a:pt x="1614560" y="853203"/>
                </a:lnTo>
                <a:lnTo>
                  <a:pt x="1630152" y="898705"/>
                </a:lnTo>
                <a:lnTo>
                  <a:pt x="1649030" y="942956"/>
                </a:lnTo>
                <a:lnTo>
                  <a:pt x="1671129" y="985787"/>
                </a:lnTo>
                <a:lnTo>
                  <a:pt x="1696382" y="1027031"/>
                </a:lnTo>
                <a:lnTo>
                  <a:pt x="1724725" y="1066520"/>
                </a:lnTo>
                <a:lnTo>
                  <a:pt x="1756092" y="1104087"/>
                </a:lnTo>
                <a:lnTo>
                  <a:pt x="1909622" y="1104087"/>
                </a:lnTo>
                <a:lnTo>
                  <a:pt x="1870045" y="1070873"/>
                </a:lnTo>
                <a:lnTo>
                  <a:pt x="1834032" y="1034540"/>
                </a:lnTo>
                <a:lnTo>
                  <a:pt x="1801725" y="995342"/>
                </a:lnTo>
                <a:lnTo>
                  <a:pt x="1773265" y="953532"/>
                </a:lnTo>
                <a:lnTo>
                  <a:pt x="1748794" y="909364"/>
                </a:lnTo>
                <a:lnTo>
                  <a:pt x="1728455" y="863091"/>
                </a:lnTo>
                <a:lnTo>
                  <a:pt x="1712389" y="814967"/>
                </a:lnTo>
                <a:lnTo>
                  <a:pt x="1700737" y="765246"/>
                </a:lnTo>
                <a:lnTo>
                  <a:pt x="1693642" y="714181"/>
                </a:lnTo>
                <a:lnTo>
                  <a:pt x="1691246" y="662025"/>
                </a:lnTo>
                <a:lnTo>
                  <a:pt x="1693295" y="614024"/>
                </a:lnTo>
                <a:lnTo>
                  <a:pt x="1699329" y="567143"/>
                </a:lnTo>
                <a:lnTo>
                  <a:pt x="1709181" y="521551"/>
                </a:lnTo>
                <a:lnTo>
                  <a:pt x="1722681" y="477417"/>
                </a:lnTo>
                <a:lnTo>
                  <a:pt x="1739660" y="434909"/>
                </a:lnTo>
                <a:lnTo>
                  <a:pt x="1759951" y="394195"/>
                </a:lnTo>
                <a:lnTo>
                  <a:pt x="1783385" y="355445"/>
                </a:lnTo>
                <a:lnTo>
                  <a:pt x="1809793" y="318826"/>
                </a:lnTo>
                <a:lnTo>
                  <a:pt x="1839007" y="284507"/>
                </a:lnTo>
                <a:lnTo>
                  <a:pt x="1870858" y="252657"/>
                </a:lnTo>
                <a:lnTo>
                  <a:pt x="1905178" y="223444"/>
                </a:lnTo>
                <a:lnTo>
                  <a:pt x="1941798" y="197037"/>
                </a:lnTo>
                <a:lnTo>
                  <a:pt x="1980549" y="173604"/>
                </a:lnTo>
                <a:lnTo>
                  <a:pt x="2021264" y="153314"/>
                </a:lnTo>
                <a:lnTo>
                  <a:pt x="2063773" y="136335"/>
                </a:lnTo>
                <a:lnTo>
                  <a:pt x="2107908" y="122835"/>
                </a:lnTo>
                <a:lnTo>
                  <a:pt x="2153500" y="112985"/>
                </a:lnTo>
                <a:lnTo>
                  <a:pt x="2200381" y="106950"/>
                </a:lnTo>
                <a:lnTo>
                  <a:pt x="2248382" y="104902"/>
                </a:lnTo>
                <a:lnTo>
                  <a:pt x="2605114" y="104902"/>
                </a:lnTo>
                <a:lnTo>
                  <a:pt x="2594958" y="98157"/>
                </a:lnTo>
                <a:lnTo>
                  <a:pt x="2556313" y="76074"/>
                </a:lnTo>
                <a:lnTo>
                  <a:pt x="2516106" y="56568"/>
                </a:lnTo>
                <a:lnTo>
                  <a:pt x="2474450" y="39754"/>
                </a:lnTo>
                <a:lnTo>
                  <a:pt x="2431457" y="25743"/>
                </a:lnTo>
                <a:lnTo>
                  <a:pt x="2387241" y="14650"/>
                </a:lnTo>
                <a:lnTo>
                  <a:pt x="2341915" y="6586"/>
                </a:lnTo>
                <a:lnTo>
                  <a:pt x="2295591" y="1665"/>
                </a:lnTo>
                <a:lnTo>
                  <a:pt x="2248382" y="0"/>
                </a:lnTo>
                <a:close/>
              </a:path>
            </a:pathLst>
          </a:custGeom>
          <a:solidFill>
            <a:srgbClr val="FFCE06"/>
          </a:solidFill>
        </p:spPr>
        <p:txBody>
          <a:bodyPr wrap="square" lIns="0" tIns="0" rIns="0" bIns="0" rtlCol="0"/>
          <a:lstStyle/>
          <a:p>
            <a:endParaRPr/>
          </a:p>
        </p:txBody>
      </p:sp>
      <p:sp>
        <p:nvSpPr>
          <p:cNvPr id="5" name="object 5"/>
          <p:cNvSpPr/>
          <p:nvPr/>
        </p:nvSpPr>
        <p:spPr>
          <a:xfrm>
            <a:off x="4765884" y="3034179"/>
            <a:ext cx="2910840" cy="1324610"/>
          </a:xfrm>
          <a:custGeom>
            <a:avLst/>
            <a:gdLst/>
            <a:ahLst/>
            <a:cxnLst/>
            <a:rect l="l" t="t" r="r" b="b"/>
            <a:pathLst>
              <a:path w="2910840" h="1324610">
                <a:moveTo>
                  <a:pt x="2605107" y="104902"/>
                </a:moveTo>
                <a:lnTo>
                  <a:pt x="2248369" y="104902"/>
                </a:lnTo>
                <a:lnTo>
                  <a:pt x="2296371" y="106950"/>
                </a:lnTo>
                <a:lnTo>
                  <a:pt x="2343252" y="112985"/>
                </a:lnTo>
                <a:lnTo>
                  <a:pt x="2388844" y="122835"/>
                </a:lnTo>
                <a:lnTo>
                  <a:pt x="2432979" y="136335"/>
                </a:lnTo>
                <a:lnTo>
                  <a:pt x="2475488" y="153314"/>
                </a:lnTo>
                <a:lnTo>
                  <a:pt x="2516202" y="173604"/>
                </a:lnTo>
                <a:lnTo>
                  <a:pt x="2554953" y="197037"/>
                </a:lnTo>
                <a:lnTo>
                  <a:pt x="2591573" y="223444"/>
                </a:lnTo>
                <a:lnTo>
                  <a:pt x="2625893" y="252657"/>
                </a:lnTo>
                <a:lnTo>
                  <a:pt x="2657744" y="284507"/>
                </a:lnTo>
                <a:lnTo>
                  <a:pt x="2686958" y="318826"/>
                </a:lnTo>
                <a:lnTo>
                  <a:pt x="2713366" y="355445"/>
                </a:lnTo>
                <a:lnTo>
                  <a:pt x="2736853" y="394301"/>
                </a:lnTo>
                <a:lnTo>
                  <a:pt x="2757091" y="434909"/>
                </a:lnTo>
                <a:lnTo>
                  <a:pt x="2774071" y="477417"/>
                </a:lnTo>
                <a:lnTo>
                  <a:pt x="2787571" y="521551"/>
                </a:lnTo>
                <a:lnTo>
                  <a:pt x="2797422" y="567143"/>
                </a:lnTo>
                <a:lnTo>
                  <a:pt x="2803457" y="614024"/>
                </a:lnTo>
                <a:lnTo>
                  <a:pt x="2805506" y="662025"/>
                </a:lnTo>
                <a:lnTo>
                  <a:pt x="2803330" y="711271"/>
                </a:lnTo>
                <a:lnTo>
                  <a:pt x="2796927" y="759359"/>
                </a:lnTo>
                <a:lnTo>
                  <a:pt x="2786482" y="806101"/>
                </a:lnTo>
                <a:lnTo>
                  <a:pt x="2772181" y="851311"/>
                </a:lnTo>
                <a:lnTo>
                  <a:pt x="2754208" y="894801"/>
                </a:lnTo>
                <a:lnTo>
                  <a:pt x="2732749" y="936385"/>
                </a:lnTo>
                <a:lnTo>
                  <a:pt x="2707989" y="975875"/>
                </a:lnTo>
                <a:lnTo>
                  <a:pt x="2680115" y="1013085"/>
                </a:lnTo>
                <a:lnTo>
                  <a:pt x="2649310" y="1047827"/>
                </a:lnTo>
                <a:lnTo>
                  <a:pt x="2615761" y="1079915"/>
                </a:lnTo>
                <a:lnTo>
                  <a:pt x="2579653" y="1109161"/>
                </a:lnTo>
                <a:lnTo>
                  <a:pt x="2541171" y="1135378"/>
                </a:lnTo>
                <a:lnTo>
                  <a:pt x="2500500" y="1158379"/>
                </a:lnTo>
                <a:lnTo>
                  <a:pt x="2457827" y="1177977"/>
                </a:lnTo>
                <a:lnTo>
                  <a:pt x="2413336" y="1193986"/>
                </a:lnTo>
                <a:lnTo>
                  <a:pt x="2367212" y="1206218"/>
                </a:lnTo>
                <a:lnTo>
                  <a:pt x="2319642" y="1214486"/>
                </a:lnTo>
                <a:lnTo>
                  <a:pt x="2270810" y="1218603"/>
                </a:lnTo>
                <a:lnTo>
                  <a:pt x="2270810" y="1219149"/>
                </a:lnTo>
                <a:lnTo>
                  <a:pt x="134962" y="1219149"/>
                </a:lnTo>
                <a:lnTo>
                  <a:pt x="103373" y="1248172"/>
                </a:lnTo>
                <a:lnTo>
                  <a:pt x="70310" y="1275357"/>
                </a:lnTo>
                <a:lnTo>
                  <a:pt x="35832" y="1300664"/>
                </a:lnTo>
                <a:lnTo>
                  <a:pt x="0" y="1324051"/>
                </a:lnTo>
                <a:lnTo>
                  <a:pt x="2265857" y="1324051"/>
                </a:lnTo>
                <a:lnTo>
                  <a:pt x="2329979" y="1319073"/>
                </a:lnTo>
                <a:lnTo>
                  <a:pt x="2376444" y="1311698"/>
                </a:lnTo>
                <a:lnTo>
                  <a:pt x="2421739" y="1301183"/>
                </a:lnTo>
                <a:lnTo>
                  <a:pt x="2465751" y="1287645"/>
                </a:lnTo>
                <a:lnTo>
                  <a:pt x="2508367" y="1271202"/>
                </a:lnTo>
                <a:lnTo>
                  <a:pt x="2549476" y="1251973"/>
                </a:lnTo>
                <a:lnTo>
                  <a:pt x="2588964" y="1230077"/>
                </a:lnTo>
                <a:lnTo>
                  <a:pt x="2626720" y="1205632"/>
                </a:lnTo>
                <a:lnTo>
                  <a:pt x="2662630" y="1178755"/>
                </a:lnTo>
                <a:lnTo>
                  <a:pt x="2696583" y="1149567"/>
                </a:lnTo>
                <a:lnTo>
                  <a:pt x="2728466" y="1118184"/>
                </a:lnTo>
                <a:lnTo>
                  <a:pt x="2758166" y="1084725"/>
                </a:lnTo>
                <a:lnTo>
                  <a:pt x="2785572" y="1049309"/>
                </a:lnTo>
                <a:lnTo>
                  <a:pt x="2810570" y="1012055"/>
                </a:lnTo>
                <a:lnTo>
                  <a:pt x="2833048" y="973080"/>
                </a:lnTo>
                <a:lnTo>
                  <a:pt x="2852894" y="932502"/>
                </a:lnTo>
                <a:lnTo>
                  <a:pt x="2869995" y="890441"/>
                </a:lnTo>
                <a:lnTo>
                  <a:pt x="2884239" y="847015"/>
                </a:lnTo>
                <a:lnTo>
                  <a:pt x="2895514" y="802342"/>
                </a:lnTo>
                <a:lnTo>
                  <a:pt x="2903706" y="756540"/>
                </a:lnTo>
                <a:lnTo>
                  <a:pt x="2908704" y="709729"/>
                </a:lnTo>
                <a:lnTo>
                  <a:pt x="2910395" y="662025"/>
                </a:lnTo>
                <a:lnTo>
                  <a:pt x="2908730" y="614816"/>
                </a:lnTo>
                <a:lnTo>
                  <a:pt x="2903809" y="568492"/>
                </a:lnTo>
                <a:lnTo>
                  <a:pt x="2895745" y="523166"/>
                </a:lnTo>
                <a:lnTo>
                  <a:pt x="2884652" y="478950"/>
                </a:lnTo>
                <a:lnTo>
                  <a:pt x="2870642" y="435958"/>
                </a:lnTo>
                <a:lnTo>
                  <a:pt x="2853777" y="394195"/>
                </a:lnTo>
                <a:lnTo>
                  <a:pt x="2834323" y="354094"/>
                </a:lnTo>
                <a:lnTo>
                  <a:pt x="2812240" y="315449"/>
                </a:lnTo>
                <a:lnTo>
                  <a:pt x="2787692" y="278480"/>
                </a:lnTo>
                <a:lnTo>
                  <a:pt x="2760791" y="243298"/>
                </a:lnTo>
                <a:lnTo>
                  <a:pt x="2731650" y="210016"/>
                </a:lnTo>
                <a:lnTo>
                  <a:pt x="2700383" y="178749"/>
                </a:lnTo>
                <a:lnTo>
                  <a:pt x="2667102" y="149608"/>
                </a:lnTo>
                <a:lnTo>
                  <a:pt x="2631920" y="122706"/>
                </a:lnTo>
                <a:lnTo>
                  <a:pt x="2605107" y="104902"/>
                </a:lnTo>
                <a:close/>
              </a:path>
              <a:path w="2910840" h="1324610">
                <a:moveTo>
                  <a:pt x="2248369" y="0"/>
                </a:moveTo>
                <a:lnTo>
                  <a:pt x="2201161" y="1665"/>
                </a:lnTo>
                <a:lnTo>
                  <a:pt x="2154837" y="6586"/>
                </a:lnTo>
                <a:lnTo>
                  <a:pt x="2109511" y="14650"/>
                </a:lnTo>
                <a:lnTo>
                  <a:pt x="2065295" y="25743"/>
                </a:lnTo>
                <a:lnTo>
                  <a:pt x="2022303" y="39754"/>
                </a:lnTo>
                <a:lnTo>
                  <a:pt x="1980648" y="56568"/>
                </a:lnTo>
                <a:lnTo>
                  <a:pt x="1940441" y="76074"/>
                </a:lnTo>
                <a:lnTo>
                  <a:pt x="1901797" y="98157"/>
                </a:lnTo>
                <a:lnTo>
                  <a:pt x="1864828" y="122706"/>
                </a:lnTo>
                <a:lnTo>
                  <a:pt x="1829647" y="149608"/>
                </a:lnTo>
                <a:lnTo>
                  <a:pt x="1796367" y="178749"/>
                </a:lnTo>
                <a:lnTo>
                  <a:pt x="1765100" y="210016"/>
                </a:lnTo>
                <a:lnTo>
                  <a:pt x="1735960" y="243298"/>
                </a:lnTo>
                <a:lnTo>
                  <a:pt x="1709059" y="278480"/>
                </a:lnTo>
                <a:lnTo>
                  <a:pt x="1684511" y="315449"/>
                </a:lnTo>
                <a:lnTo>
                  <a:pt x="1662428" y="354094"/>
                </a:lnTo>
                <a:lnTo>
                  <a:pt x="1642923" y="394301"/>
                </a:lnTo>
                <a:lnTo>
                  <a:pt x="1626109" y="435958"/>
                </a:lnTo>
                <a:lnTo>
                  <a:pt x="1612099" y="478950"/>
                </a:lnTo>
                <a:lnTo>
                  <a:pt x="1601006" y="523166"/>
                </a:lnTo>
                <a:lnTo>
                  <a:pt x="1592943" y="568492"/>
                </a:lnTo>
                <a:lnTo>
                  <a:pt x="1588022" y="614816"/>
                </a:lnTo>
                <a:lnTo>
                  <a:pt x="1586357" y="662025"/>
                </a:lnTo>
                <a:lnTo>
                  <a:pt x="1588110" y="709729"/>
                </a:lnTo>
                <a:lnTo>
                  <a:pt x="1593495" y="759112"/>
                </a:lnTo>
                <a:lnTo>
                  <a:pt x="1602319" y="806616"/>
                </a:lnTo>
                <a:lnTo>
                  <a:pt x="1614560" y="853203"/>
                </a:lnTo>
                <a:lnTo>
                  <a:pt x="1630152" y="898705"/>
                </a:lnTo>
                <a:lnTo>
                  <a:pt x="1649030" y="942956"/>
                </a:lnTo>
                <a:lnTo>
                  <a:pt x="1671129" y="985787"/>
                </a:lnTo>
                <a:lnTo>
                  <a:pt x="1696382" y="1027031"/>
                </a:lnTo>
                <a:lnTo>
                  <a:pt x="1724725" y="1066520"/>
                </a:lnTo>
                <a:lnTo>
                  <a:pt x="1756092" y="1104087"/>
                </a:lnTo>
                <a:lnTo>
                  <a:pt x="1909610" y="1104087"/>
                </a:lnTo>
                <a:lnTo>
                  <a:pt x="1870036" y="1070873"/>
                </a:lnTo>
                <a:lnTo>
                  <a:pt x="1834025" y="1034540"/>
                </a:lnTo>
                <a:lnTo>
                  <a:pt x="1801720" y="995342"/>
                </a:lnTo>
                <a:lnTo>
                  <a:pt x="1773262" y="953532"/>
                </a:lnTo>
                <a:lnTo>
                  <a:pt x="1748793" y="909364"/>
                </a:lnTo>
                <a:lnTo>
                  <a:pt x="1728454" y="863091"/>
                </a:lnTo>
                <a:lnTo>
                  <a:pt x="1712388" y="814967"/>
                </a:lnTo>
                <a:lnTo>
                  <a:pt x="1700737" y="765246"/>
                </a:lnTo>
                <a:lnTo>
                  <a:pt x="1693642" y="714181"/>
                </a:lnTo>
                <a:lnTo>
                  <a:pt x="1691246" y="662025"/>
                </a:lnTo>
                <a:lnTo>
                  <a:pt x="1693295" y="614024"/>
                </a:lnTo>
                <a:lnTo>
                  <a:pt x="1699329" y="567143"/>
                </a:lnTo>
                <a:lnTo>
                  <a:pt x="1709181" y="521551"/>
                </a:lnTo>
                <a:lnTo>
                  <a:pt x="1722680" y="477417"/>
                </a:lnTo>
                <a:lnTo>
                  <a:pt x="1739660" y="434909"/>
                </a:lnTo>
                <a:lnTo>
                  <a:pt x="1759951" y="394195"/>
                </a:lnTo>
                <a:lnTo>
                  <a:pt x="1783385" y="355445"/>
                </a:lnTo>
                <a:lnTo>
                  <a:pt x="1809793" y="318826"/>
                </a:lnTo>
                <a:lnTo>
                  <a:pt x="1839006" y="284507"/>
                </a:lnTo>
                <a:lnTo>
                  <a:pt x="1870857" y="252657"/>
                </a:lnTo>
                <a:lnTo>
                  <a:pt x="1905176" y="223444"/>
                </a:lnTo>
                <a:lnTo>
                  <a:pt x="1941795" y="197037"/>
                </a:lnTo>
                <a:lnTo>
                  <a:pt x="1980545" y="173604"/>
                </a:lnTo>
                <a:lnTo>
                  <a:pt x="2021259" y="153314"/>
                </a:lnTo>
                <a:lnTo>
                  <a:pt x="2063766" y="136335"/>
                </a:lnTo>
                <a:lnTo>
                  <a:pt x="2107900" y="122835"/>
                </a:lnTo>
                <a:lnTo>
                  <a:pt x="2153491" y="112985"/>
                </a:lnTo>
                <a:lnTo>
                  <a:pt x="2200370" y="106950"/>
                </a:lnTo>
                <a:lnTo>
                  <a:pt x="2248369" y="104902"/>
                </a:lnTo>
                <a:lnTo>
                  <a:pt x="2605107" y="104902"/>
                </a:lnTo>
                <a:lnTo>
                  <a:pt x="2594951" y="98157"/>
                </a:lnTo>
                <a:lnTo>
                  <a:pt x="2556306" y="76074"/>
                </a:lnTo>
                <a:lnTo>
                  <a:pt x="2516099" y="56568"/>
                </a:lnTo>
                <a:lnTo>
                  <a:pt x="2474442" y="39754"/>
                </a:lnTo>
                <a:lnTo>
                  <a:pt x="2431449" y="25743"/>
                </a:lnTo>
                <a:lnTo>
                  <a:pt x="2387232" y="14650"/>
                </a:lnTo>
                <a:lnTo>
                  <a:pt x="2341905" y="6586"/>
                </a:lnTo>
                <a:lnTo>
                  <a:pt x="2295580" y="1665"/>
                </a:lnTo>
                <a:lnTo>
                  <a:pt x="2248369" y="0"/>
                </a:lnTo>
                <a:close/>
              </a:path>
            </a:pathLst>
          </a:custGeom>
          <a:solidFill>
            <a:srgbClr val="FDBB09"/>
          </a:solidFill>
        </p:spPr>
        <p:txBody>
          <a:bodyPr wrap="square" lIns="0" tIns="0" rIns="0" bIns="0" rtlCol="0"/>
          <a:lstStyle/>
          <a:p>
            <a:endParaRPr/>
          </a:p>
        </p:txBody>
      </p:sp>
      <p:sp>
        <p:nvSpPr>
          <p:cNvPr id="6" name="object 6"/>
          <p:cNvSpPr/>
          <p:nvPr/>
        </p:nvSpPr>
        <p:spPr>
          <a:xfrm>
            <a:off x="7480848" y="3034179"/>
            <a:ext cx="2910840" cy="1324610"/>
          </a:xfrm>
          <a:custGeom>
            <a:avLst/>
            <a:gdLst/>
            <a:ahLst/>
            <a:cxnLst/>
            <a:rect l="l" t="t" r="r" b="b"/>
            <a:pathLst>
              <a:path w="2910840" h="1324610">
                <a:moveTo>
                  <a:pt x="2605114" y="104902"/>
                </a:moveTo>
                <a:lnTo>
                  <a:pt x="2248382" y="104902"/>
                </a:lnTo>
                <a:lnTo>
                  <a:pt x="2296383" y="106950"/>
                </a:lnTo>
                <a:lnTo>
                  <a:pt x="2343264" y="112985"/>
                </a:lnTo>
                <a:lnTo>
                  <a:pt x="2388856" y="122835"/>
                </a:lnTo>
                <a:lnTo>
                  <a:pt x="2432990" y="136335"/>
                </a:lnTo>
                <a:lnTo>
                  <a:pt x="2475498" y="153314"/>
                </a:lnTo>
                <a:lnTo>
                  <a:pt x="2516212" y="173604"/>
                </a:lnTo>
                <a:lnTo>
                  <a:pt x="2554962" y="197037"/>
                </a:lnTo>
                <a:lnTo>
                  <a:pt x="2591581" y="223444"/>
                </a:lnTo>
                <a:lnTo>
                  <a:pt x="2625900" y="252657"/>
                </a:lnTo>
                <a:lnTo>
                  <a:pt x="2657750" y="284507"/>
                </a:lnTo>
                <a:lnTo>
                  <a:pt x="2686963" y="318826"/>
                </a:lnTo>
                <a:lnTo>
                  <a:pt x="2713370" y="355445"/>
                </a:lnTo>
                <a:lnTo>
                  <a:pt x="2736856" y="394301"/>
                </a:lnTo>
                <a:lnTo>
                  <a:pt x="2757093" y="434909"/>
                </a:lnTo>
                <a:lnTo>
                  <a:pt x="2774072" y="477417"/>
                </a:lnTo>
                <a:lnTo>
                  <a:pt x="2787572" y="521551"/>
                </a:lnTo>
                <a:lnTo>
                  <a:pt x="2797423" y="567143"/>
                </a:lnTo>
                <a:lnTo>
                  <a:pt x="2803457" y="614024"/>
                </a:lnTo>
                <a:lnTo>
                  <a:pt x="2805506" y="662025"/>
                </a:lnTo>
                <a:lnTo>
                  <a:pt x="2803330" y="711271"/>
                </a:lnTo>
                <a:lnTo>
                  <a:pt x="2796928" y="759359"/>
                </a:lnTo>
                <a:lnTo>
                  <a:pt x="2786483" y="806101"/>
                </a:lnTo>
                <a:lnTo>
                  <a:pt x="2772182" y="851311"/>
                </a:lnTo>
                <a:lnTo>
                  <a:pt x="2754210" y="894801"/>
                </a:lnTo>
                <a:lnTo>
                  <a:pt x="2732752" y="936385"/>
                </a:lnTo>
                <a:lnTo>
                  <a:pt x="2707994" y="975875"/>
                </a:lnTo>
                <a:lnTo>
                  <a:pt x="2680120" y="1013085"/>
                </a:lnTo>
                <a:lnTo>
                  <a:pt x="2649316" y="1047827"/>
                </a:lnTo>
                <a:lnTo>
                  <a:pt x="2615768" y="1079915"/>
                </a:lnTo>
                <a:lnTo>
                  <a:pt x="2579661" y="1109161"/>
                </a:lnTo>
                <a:lnTo>
                  <a:pt x="2541180" y="1135378"/>
                </a:lnTo>
                <a:lnTo>
                  <a:pt x="2500511" y="1158379"/>
                </a:lnTo>
                <a:lnTo>
                  <a:pt x="2457838" y="1177977"/>
                </a:lnTo>
                <a:lnTo>
                  <a:pt x="2413348" y="1193986"/>
                </a:lnTo>
                <a:lnTo>
                  <a:pt x="2367225" y="1206218"/>
                </a:lnTo>
                <a:lnTo>
                  <a:pt x="2319655" y="1214486"/>
                </a:lnTo>
                <a:lnTo>
                  <a:pt x="2270823" y="1218603"/>
                </a:lnTo>
                <a:lnTo>
                  <a:pt x="2270823" y="1219149"/>
                </a:lnTo>
                <a:lnTo>
                  <a:pt x="134962" y="1219149"/>
                </a:lnTo>
                <a:lnTo>
                  <a:pt x="103373" y="1248172"/>
                </a:lnTo>
                <a:lnTo>
                  <a:pt x="70310" y="1275357"/>
                </a:lnTo>
                <a:lnTo>
                  <a:pt x="35832" y="1300664"/>
                </a:lnTo>
                <a:lnTo>
                  <a:pt x="0" y="1324051"/>
                </a:lnTo>
                <a:lnTo>
                  <a:pt x="2265870" y="1324051"/>
                </a:lnTo>
                <a:lnTo>
                  <a:pt x="2329981" y="1319073"/>
                </a:lnTo>
                <a:lnTo>
                  <a:pt x="2376448" y="1311698"/>
                </a:lnTo>
                <a:lnTo>
                  <a:pt x="2421744" y="1301183"/>
                </a:lnTo>
                <a:lnTo>
                  <a:pt x="2465757" y="1287645"/>
                </a:lnTo>
                <a:lnTo>
                  <a:pt x="2508374" y="1271202"/>
                </a:lnTo>
                <a:lnTo>
                  <a:pt x="2549484" y="1251973"/>
                </a:lnTo>
                <a:lnTo>
                  <a:pt x="2588973" y="1230077"/>
                </a:lnTo>
                <a:lnTo>
                  <a:pt x="2626729" y="1205632"/>
                </a:lnTo>
                <a:lnTo>
                  <a:pt x="2662640" y="1178755"/>
                </a:lnTo>
                <a:lnTo>
                  <a:pt x="2696594" y="1149567"/>
                </a:lnTo>
                <a:lnTo>
                  <a:pt x="2728477" y="1118184"/>
                </a:lnTo>
                <a:lnTo>
                  <a:pt x="2758178" y="1084725"/>
                </a:lnTo>
                <a:lnTo>
                  <a:pt x="2785584" y="1049309"/>
                </a:lnTo>
                <a:lnTo>
                  <a:pt x="2810582" y="1012055"/>
                </a:lnTo>
                <a:lnTo>
                  <a:pt x="2833060" y="973080"/>
                </a:lnTo>
                <a:lnTo>
                  <a:pt x="2852906" y="932502"/>
                </a:lnTo>
                <a:lnTo>
                  <a:pt x="2870008" y="890441"/>
                </a:lnTo>
                <a:lnTo>
                  <a:pt x="2884252" y="847015"/>
                </a:lnTo>
                <a:lnTo>
                  <a:pt x="2895526" y="802342"/>
                </a:lnTo>
                <a:lnTo>
                  <a:pt x="2903719" y="756540"/>
                </a:lnTo>
                <a:lnTo>
                  <a:pt x="2908717" y="709729"/>
                </a:lnTo>
                <a:lnTo>
                  <a:pt x="2910408" y="662025"/>
                </a:lnTo>
                <a:lnTo>
                  <a:pt x="2908742" y="614816"/>
                </a:lnTo>
                <a:lnTo>
                  <a:pt x="2903821" y="568492"/>
                </a:lnTo>
                <a:lnTo>
                  <a:pt x="2895757" y="523166"/>
                </a:lnTo>
                <a:lnTo>
                  <a:pt x="2884664" y="478950"/>
                </a:lnTo>
                <a:lnTo>
                  <a:pt x="2870654" y="435958"/>
                </a:lnTo>
                <a:lnTo>
                  <a:pt x="2853788" y="394195"/>
                </a:lnTo>
                <a:lnTo>
                  <a:pt x="2834334" y="354094"/>
                </a:lnTo>
                <a:lnTo>
                  <a:pt x="2812250" y="315449"/>
                </a:lnTo>
                <a:lnTo>
                  <a:pt x="2787701" y="278480"/>
                </a:lnTo>
                <a:lnTo>
                  <a:pt x="2760799" y="243298"/>
                </a:lnTo>
                <a:lnTo>
                  <a:pt x="2731658" y="210016"/>
                </a:lnTo>
                <a:lnTo>
                  <a:pt x="2700391" y="178749"/>
                </a:lnTo>
                <a:lnTo>
                  <a:pt x="2667110" y="149608"/>
                </a:lnTo>
                <a:lnTo>
                  <a:pt x="2631928" y="122706"/>
                </a:lnTo>
                <a:lnTo>
                  <a:pt x="2605114" y="104902"/>
                </a:lnTo>
                <a:close/>
              </a:path>
              <a:path w="2910840" h="1324610">
                <a:moveTo>
                  <a:pt x="2248382" y="0"/>
                </a:moveTo>
                <a:lnTo>
                  <a:pt x="2201170" y="1665"/>
                </a:lnTo>
                <a:lnTo>
                  <a:pt x="2154844" y="6586"/>
                </a:lnTo>
                <a:lnTo>
                  <a:pt x="2109515" y="14650"/>
                </a:lnTo>
                <a:lnTo>
                  <a:pt x="2065297" y="25743"/>
                </a:lnTo>
                <a:lnTo>
                  <a:pt x="2022303" y="39754"/>
                </a:lnTo>
                <a:lnTo>
                  <a:pt x="1980645" y="56568"/>
                </a:lnTo>
                <a:lnTo>
                  <a:pt x="1940437" y="76074"/>
                </a:lnTo>
                <a:lnTo>
                  <a:pt x="1901792" y="98157"/>
                </a:lnTo>
                <a:lnTo>
                  <a:pt x="1864821" y="122706"/>
                </a:lnTo>
                <a:lnTo>
                  <a:pt x="1829639" y="149608"/>
                </a:lnTo>
                <a:lnTo>
                  <a:pt x="1796357" y="178749"/>
                </a:lnTo>
                <a:lnTo>
                  <a:pt x="1765090" y="210016"/>
                </a:lnTo>
                <a:lnTo>
                  <a:pt x="1735949" y="243298"/>
                </a:lnTo>
                <a:lnTo>
                  <a:pt x="1709048" y="278480"/>
                </a:lnTo>
                <a:lnTo>
                  <a:pt x="1684499" y="315449"/>
                </a:lnTo>
                <a:lnTo>
                  <a:pt x="1662416" y="354094"/>
                </a:lnTo>
                <a:lnTo>
                  <a:pt x="1642911" y="394301"/>
                </a:lnTo>
                <a:lnTo>
                  <a:pt x="1626097" y="435958"/>
                </a:lnTo>
                <a:lnTo>
                  <a:pt x="1612087" y="478950"/>
                </a:lnTo>
                <a:lnTo>
                  <a:pt x="1600993" y="523166"/>
                </a:lnTo>
                <a:lnTo>
                  <a:pt x="1592930" y="568492"/>
                </a:lnTo>
                <a:lnTo>
                  <a:pt x="1588009" y="614816"/>
                </a:lnTo>
                <a:lnTo>
                  <a:pt x="1586344" y="662025"/>
                </a:lnTo>
                <a:lnTo>
                  <a:pt x="1586344" y="1080858"/>
                </a:lnTo>
                <a:lnTo>
                  <a:pt x="1690433" y="1080858"/>
                </a:lnTo>
                <a:lnTo>
                  <a:pt x="1690433" y="662025"/>
                </a:lnTo>
                <a:lnTo>
                  <a:pt x="1691233" y="644537"/>
                </a:lnTo>
                <a:lnTo>
                  <a:pt x="1691513" y="644537"/>
                </a:lnTo>
                <a:lnTo>
                  <a:pt x="1694919" y="597819"/>
                </a:lnTo>
                <a:lnTo>
                  <a:pt x="1702105" y="552234"/>
                </a:lnTo>
                <a:lnTo>
                  <a:pt x="1712912" y="507943"/>
                </a:lnTo>
                <a:lnTo>
                  <a:pt x="1727179" y="465103"/>
                </a:lnTo>
                <a:lnTo>
                  <a:pt x="1744749" y="423874"/>
                </a:lnTo>
                <a:lnTo>
                  <a:pt x="1765463" y="384415"/>
                </a:lnTo>
                <a:lnTo>
                  <a:pt x="1789160" y="346885"/>
                </a:lnTo>
                <a:lnTo>
                  <a:pt x="1815682" y="311443"/>
                </a:lnTo>
                <a:lnTo>
                  <a:pt x="1844870" y="278248"/>
                </a:lnTo>
                <a:lnTo>
                  <a:pt x="1876566" y="247460"/>
                </a:lnTo>
                <a:lnTo>
                  <a:pt x="1910608" y="219237"/>
                </a:lnTo>
                <a:lnTo>
                  <a:pt x="1946840" y="193739"/>
                </a:lnTo>
                <a:lnTo>
                  <a:pt x="1985101" y="171124"/>
                </a:lnTo>
                <a:lnTo>
                  <a:pt x="2025233" y="151553"/>
                </a:lnTo>
                <a:lnTo>
                  <a:pt x="2067076" y="135182"/>
                </a:lnTo>
                <a:lnTo>
                  <a:pt x="2110472" y="122173"/>
                </a:lnTo>
                <a:lnTo>
                  <a:pt x="2155261" y="112684"/>
                </a:lnTo>
                <a:lnTo>
                  <a:pt x="2201284" y="106874"/>
                </a:lnTo>
                <a:lnTo>
                  <a:pt x="2248382" y="104902"/>
                </a:lnTo>
                <a:lnTo>
                  <a:pt x="2605114" y="104902"/>
                </a:lnTo>
                <a:lnTo>
                  <a:pt x="2594958" y="98157"/>
                </a:lnTo>
                <a:lnTo>
                  <a:pt x="2556313" y="76074"/>
                </a:lnTo>
                <a:lnTo>
                  <a:pt x="2516106" y="56568"/>
                </a:lnTo>
                <a:lnTo>
                  <a:pt x="2474450" y="39754"/>
                </a:lnTo>
                <a:lnTo>
                  <a:pt x="2431457" y="25743"/>
                </a:lnTo>
                <a:lnTo>
                  <a:pt x="2387241" y="14650"/>
                </a:lnTo>
                <a:lnTo>
                  <a:pt x="2341915" y="6586"/>
                </a:lnTo>
                <a:lnTo>
                  <a:pt x="2295591" y="1665"/>
                </a:lnTo>
                <a:lnTo>
                  <a:pt x="2248382" y="0"/>
                </a:lnTo>
                <a:close/>
              </a:path>
            </a:pathLst>
          </a:custGeom>
          <a:solidFill>
            <a:srgbClr val="F28D2A"/>
          </a:solidFill>
        </p:spPr>
        <p:txBody>
          <a:bodyPr wrap="square" lIns="0" tIns="0" rIns="0" bIns="0" rtlCol="0"/>
          <a:lstStyle/>
          <a:p>
            <a:endParaRPr/>
          </a:p>
        </p:txBody>
      </p:sp>
      <p:sp>
        <p:nvSpPr>
          <p:cNvPr id="8" name="object 8"/>
          <p:cNvSpPr txBox="1">
            <a:spLocks noGrp="1"/>
          </p:cNvSpPr>
          <p:nvPr>
            <p:ph type="title"/>
          </p:nvPr>
        </p:nvSpPr>
        <p:spPr>
          <a:xfrm>
            <a:off x="2002953" y="1764143"/>
            <a:ext cx="7394035" cy="462308"/>
          </a:xfrm>
          <a:prstGeom prst="rect">
            <a:avLst/>
          </a:prstGeom>
        </p:spPr>
        <p:txBody>
          <a:bodyPr vert="horz" wrap="square" lIns="0" tIns="0" rIns="0" bIns="0" rtlCol="0">
            <a:spAutoFit/>
          </a:bodyPr>
          <a:lstStyle/>
          <a:p>
            <a:pPr marL="12700" algn="ctr">
              <a:lnSpc>
                <a:spcPct val="100000"/>
              </a:lnSpc>
            </a:pPr>
            <a:r>
              <a:rPr lang="es-MX" dirty="0">
                <a:solidFill>
                  <a:srgbClr val="FFFFFF"/>
                </a:solidFill>
                <a:latin typeface="Graphik Light" panose="020B0403030202060203" pitchFamily="34" charset="77"/>
              </a:rPr>
              <a:t>12 Part Webinar Series </a:t>
            </a:r>
            <a:r>
              <a:rPr lang="es-MX" dirty="0">
                <a:solidFill>
                  <a:srgbClr val="FFFFFF"/>
                </a:solidFill>
                <a:latin typeface="Graphik Medium" panose="020B0503030202060203" pitchFamily="34" charset="77"/>
                <a:ea typeface="Open Sans" panose="020B0606030504020204" pitchFamily="34" charset="0"/>
                <a:cs typeface="Open Sans" panose="020B0606030504020204" pitchFamily="34" charset="0"/>
              </a:rPr>
              <a:t>Topics Continued</a:t>
            </a:r>
            <a:endParaRPr dirty="0">
              <a:solidFill>
                <a:srgbClr val="FFFFFF"/>
              </a:solidFill>
              <a:latin typeface="Graphik Medium" panose="020B0503030202060203" pitchFamily="34" charset="77"/>
              <a:ea typeface="Open Sans" panose="020B0606030504020204" pitchFamily="34" charset="0"/>
              <a:cs typeface="Open Sans" panose="020B0606030504020204" pitchFamily="34" charset="0"/>
            </a:endParaRPr>
          </a:p>
        </p:txBody>
      </p:sp>
      <p:sp>
        <p:nvSpPr>
          <p:cNvPr id="9" name="object 9"/>
          <p:cNvSpPr txBox="1"/>
          <p:nvPr/>
        </p:nvSpPr>
        <p:spPr>
          <a:xfrm>
            <a:off x="561431" y="4606777"/>
            <a:ext cx="2172426" cy="230832"/>
          </a:xfrm>
          <a:prstGeom prst="rect">
            <a:avLst/>
          </a:prstGeom>
        </p:spPr>
        <p:txBody>
          <a:bodyPr vert="horz" wrap="square" lIns="0" tIns="0" rIns="0" bIns="0" rtlCol="0">
            <a:spAutoFit/>
          </a:bodyPr>
          <a:lstStyle/>
          <a:p>
            <a:pPr marL="129539" marR="5080" indent="-117475" algn="ctr">
              <a:lnSpc>
                <a:spcPct val="100000"/>
              </a:lnSpc>
            </a:pPr>
            <a:r>
              <a:rPr lang="es-MX" sz="1500" dirty="0">
                <a:solidFill>
                  <a:srgbClr val="FFFFFF"/>
                </a:solidFill>
                <a:latin typeface="Graphik Medium" panose="020B0503030202060203" pitchFamily="34" charset="77"/>
                <a:ea typeface="Open Sans Semibold" panose="020B0606030504020204" pitchFamily="34" charset="0"/>
                <a:cs typeface="Open Sans Semibold" panose="020B0606030504020204" pitchFamily="34" charset="0"/>
              </a:rPr>
              <a:t>Intranet Visual Design: </a:t>
            </a:r>
          </a:p>
        </p:txBody>
      </p:sp>
      <p:sp>
        <p:nvSpPr>
          <p:cNvPr id="13" name="object 13"/>
          <p:cNvSpPr txBox="1"/>
          <p:nvPr/>
        </p:nvSpPr>
        <p:spPr>
          <a:xfrm>
            <a:off x="1373668" y="3341110"/>
            <a:ext cx="578485" cy="692497"/>
          </a:xfrm>
          <a:prstGeom prst="rect">
            <a:avLst/>
          </a:prstGeom>
        </p:spPr>
        <p:txBody>
          <a:bodyPr vert="horz" wrap="square" lIns="0" tIns="0" rIns="0" bIns="0" rtlCol="0">
            <a:spAutoFit/>
          </a:bodyPr>
          <a:lstStyle/>
          <a:p>
            <a:pPr marL="12700">
              <a:lnSpc>
                <a:spcPts val="5420"/>
              </a:lnSpc>
            </a:pPr>
            <a:r>
              <a:rPr lang="es-MX" sz="4650" b="1" dirty="0">
                <a:solidFill>
                  <a:srgbClr val="F28D2A"/>
                </a:solidFill>
                <a:latin typeface="Font Awesome 5 Pro Light" panose="02000503000000000000" pitchFamily="2" charset="0"/>
              </a:rPr>
              <a:t></a:t>
            </a:r>
            <a:endParaRPr sz="4650" dirty="0">
              <a:solidFill>
                <a:srgbClr val="F28D2A"/>
              </a:solidFill>
              <a:latin typeface="Font Awesome 5 Pro Light" panose="02000503000000000000" pitchFamily="2" charset="0"/>
              <a:cs typeface="FontAwesome"/>
            </a:endParaRPr>
          </a:p>
        </p:txBody>
      </p:sp>
      <p:sp>
        <p:nvSpPr>
          <p:cNvPr id="14" name="object 14"/>
          <p:cNvSpPr txBox="1"/>
          <p:nvPr/>
        </p:nvSpPr>
        <p:spPr>
          <a:xfrm>
            <a:off x="6742781" y="3303010"/>
            <a:ext cx="535940" cy="688975"/>
          </a:xfrm>
          <a:prstGeom prst="rect">
            <a:avLst/>
          </a:prstGeom>
        </p:spPr>
        <p:txBody>
          <a:bodyPr vert="horz" wrap="square" lIns="0" tIns="0" rIns="0" bIns="0" rtlCol="0">
            <a:spAutoFit/>
          </a:bodyPr>
          <a:lstStyle/>
          <a:p>
            <a:pPr marL="12700">
              <a:lnSpc>
                <a:spcPts val="5420"/>
              </a:lnSpc>
            </a:pPr>
            <a:r>
              <a:rPr sz="4650" spc="30" dirty="0">
                <a:solidFill>
                  <a:srgbClr val="FDBB09"/>
                </a:solidFill>
                <a:latin typeface="FontAwesome"/>
                <a:cs typeface="FontAwesome"/>
              </a:rPr>
              <a:t></a:t>
            </a:r>
            <a:endParaRPr sz="4650" dirty="0">
              <a:latin typeface="FontAwesome"/>
              <a:cs typeface="FontAwesome"/>
            </a:endParaRPr>
          </a:p>
        </p:txBody>
      </p:sp>
      <p:sp>
        <p:nvSpPr>
          <p:cNvPr id="16" name="object 16"/>
          <p:cNvSpPr/>
          <p:nvPr/>
        </p:nvSpPr>
        <p:spPr>
          <a:xfrm>
            <a:off x="5384800" y="2587952"/>
            <a:ext cx="660400" cy="0"/>
          </a:xfrm>
          <a:custGeom>
            <a:avLst/>
            <a:gdLst/>
            <a:ahLst/>
            <a:cxnLst/>
            <a:rect l="l" t="t" r="r" b="b"/>
            <a:pathLst>
              <a:path w="660400">
                <a:moveTo>
                  <a:pt x="0" y="0"/>
                </a:moveTo>
                <a:lnTo>
                  <a:pt x="660400" y="0"/>
                </a:lnTo>
              </a:path>
            </a:pathLst>
          </a:custGeom>
          <a:ln w="12700">
            <a:solidFill>
              <a:srgbClr val="FFFFFF"/>
            </a:solidFill>
          </a:ln>
        </p:spPr>
        <p:txBody>
          <a:bodyPr wrap="square" lIns="0" tIns="0" rIns="0" bIns="0" rtlCol="0"/>
          <a:lstStyle/>
          <a:p>
            <a:endParaRPr/>
          </a:p>
        </p:txBody>
      </p:sp>
      <p:sp>
        <p:nvSpPr>
          <p:cNvPr id="20" name="object 38">
            <a:extLst>
              <a:ext uri="{FF2B5EF4-FFF2-40B4-BE49-F238E27FC236}">
                <a16:creationId xmlns:a16="http://schemas.microsoft.com/office/drawing/2014/main" id="{8AF0F9C2-14D5-8C4B-81C0-72F85325D17E}"/>
              </a:ext>
            </a:extLst>
          </p:cNvPr>
          <p:cNvSpPr txBox="1"/>
          <p:nvPr/>
        </p:nvSpPr>
        <p:spPr>
          <a:xfrm>
            <a:off x="561431" y="4907650"/>
            <a:ext cx="2172426" cy="369332"/>
          </a:xfrm>
          <a:prstGeom prst="rect">
            <a:avLst/>
          </a:prstGeom>
        </p:spPr>
        <p:txBody>
          <a:bodyPr vert="horz" wrap="square" lIns="0" tIns="0" rIns="0" bIns="0" rtlCol="0">
            <a:spAutoFit/>
          </a:bodyPr>
          <a:lstStyle/>
          <a:p>
            <a:pPr marL="12700" algn="ctr">
              <a:lnSpc>
                <a:spcPct val="100000"/>
              </a:lnSpc>
              <a:tabLst>
                <a:tab pos="241300" algn="l"/>
              </a:tabLst>
            </a:pPr>
            <a:r>
              <a:rPr lang="es-MX" sz="1200" dirty="0">
                <a:solidFill>
                  <a:schemeClr val="bg1"/>
                </a:solidFill>
                <a:latin typeface="Graphik Light" panose="020B0403030202060203" pitchFamily="34" charset="77"/>
                <a:ea typeface="Open Sans" panose="020B0606030504020204" pitchFamily="34" charset="0"/>
                <a:cs typeface="Open Sans" panose="020B0606030504020204" pitchFamily="34" charset="0"/>
              </a:rPr>
              <a:t>Color Palettes, Guidelines &amp; User Experience</a:t>
            </a:r>
          </a:p>
        </p:txBody>
      </p:sp>
      <p:sp>
        <p:nvSpPr>
          <p:cNvPr id="21" name="object 9">
            <a:extLst>
              <a:ext uri="{FF2B5EF4-FFF2-40B4-BE49-F238E27FC236}">
                <a16:creationId xmlns:a16="http://schemas.microsoft.com/office/drawing/2014/main" id="{C83B177D-50D9-214A-AE97-6F391CD8E1C8}"/>
              </a:ext>
            </a:extLst>
          </p:cNvPr>
          <p:cNvSpPr txBox="1"/>
          <p:nvPr/>
        </p:nvSpPr>
        <p:spPr>
          <a:xfrm>
            <a:off x="3263174" y="4606777"/>
            <a:ext cx="2172426" cy="230832"/>
          </a:xfrm>
          <a:prstGeom prst="rect">
            <a:avLst/>
          </a:prstGeom>
        </p:spPr>
        <p:txBody>
          <a:bodyPr vert="horz" wrap="square" lIns="0" tIns="0" rIns="0" bIns="0" rtlCol="0">
            <a:spAutoFit/>
          </a:bodyPr>
          <a:lstStyle/>
          <a:p>
            <a:pPr marL="129539" marR="5080" indent="-117475" algn="ctr">
              <a:lnSpc>
                <a:spcPct val="100000"/>
              </a:lnSpc>
            </a:pPr>
            <a:r>
              <a:rPr lang="es-MX" sz="1500" dirty="0">
                <a:solidFill>
                  <a:srgbClr val="FFFFFF"/>
                </a:solidFill>
                <a:latin typeface="Graphik Medium" panose="020B0503030202060203" pitchFamily="34" charset="77"/>
                <a:ea typeface="Open Sans Semibold" panose="020B0606030504020204" pitchFamily="34" charset="0"/>
                <a:cs typeface="Open Sans Semibold" panose="020B0606030504020204" pitchFamily="34" charset="0"/>
              </a:rPr>
              <a:t>Intranet Governance: </a:t>
            </a:r>
          </a:p>
        </p:txBody>
      </p:sp>
      <p:sp>
        <p:nvSpPr>
          <p:cNvPr id="22" name="object 38">
            <a:extLst>
              <a:ext uri="{FF2B5EF4-FFF2-40B4-BE49-F238E27FC236}">
                <a16:creationId xmlns:a16="http://schemas.microsoft.com/office/drawing/2014/main" id="{8A918D48-AB21-DB44-9E27-45FDC8057561}"/>
              </a:ext>
            </a:extLst>
          </p:cNvPr>
          <p:cNvSpPr txBox="1"/>
          <p:nvPr/>
        </p:nvSpPr>
        <p:spPr>
          <a:xfrm>
            <a:off x="3263174" y="4907650"/>
            <a:ext cx="2172426" cy="184666"/>
          </a:xfrm>
          <a:prstGeom prst="rect">
            <a:avLst/>
          </a:prstGeom>
        </p:spPr>
        <p:txBody>
          <a:bodyPr vert="horz" wrap="square" lIns="0" tIns="0" rIns="0" bIns="0" rtlCol="0">
            <a:spAutoFit/>
          </a:bodyPr>
          <a:lstStyle/>
          <a:p>
            <a:pPr marL="12700" algn="ctr">
              <a:lnSpc>
                <a:spcPct val="100000"/>
              </a:lnSpc>
              <a:tabLst>
                <a:tab pos="241300" algn="l"/>
              </a:tabLst>
            </a:pPr>
            <a:r>
              <a:rPr lang="es-MX" sz="1200" dirty="0">
                <a:solidFill>
                  <a:schemeClr val="bg1"/>
                </a:solidFill>
                <a:latin typeface="Graphik Light" panose="020B0403030202060203" pitchFamily="34" charset="77"/>
                <a:ea typeface="Open Sans" panose="020B0606030504020204" pitchFamily="34" charset="0"/>
                <a:cs typeface="Open Sans" panose="020B0606030504020204" pitchFamily="34" charset="0"/>
              </a:rPr>
              <a:t>Planning &amp; Guidance</a:t>
            </a:r>
          </a:p>
        </p:txBody>
      </p:sp>
      <p:sp>
        <p:nvSpPr>
          <p:cNvPr id="23" name="object 9">
            <a:extLst>
              <a:ext uri="{FF2B5EF4-FFF2-40B4-BE49-F238E27FC236}">
                <a16:creationId xmlns:a16="http://schemas.microsoft.com/office/drawing/2014/main" id="{4ACEB35E-F719-4F4B-BE29-BFE030F2305C}"/>
              </a:ext>
            </a:extLst>
          </p:cNvPr>
          <p:cNvSpPr txBox="1"/>
          <p:nvPr/>
        </p:nvSpPr>
        <p:spPr>
          <a:xfrm>
            <a:off x="5930174" y="4606777"/>
            <a:ext cx="2172426" cy="230832"/>
          </a:xfrm>
          <a:prstGeom prst="rect">
            <a:avLst/>
          </a:prstGeom>
        </p:spPr>
        <p:txBody>
          <a:bodyPr vert="horz" wrap="square" lIns="0" tIns="0" rIns="0" bIns="0" rtlCol="0">
            <a:spAutoFit/>
          </a:bodyPr>
          <a:lstStyle/>
          <a:p>
            <a:pPr marL="129539" marR="5080" indent="-117475" algn="ctr">
              <a:lnSpc>
                <a:spcPct val="100000"/>
              </a:lnSpc>
            </a:pPr>
            <a:r>
              <a:rPr lang="es-MX" sz="1500" dirty="0">
                <a:solidFill>
                  <a:srgbClr val="FFFFFF"/>
                </a:solidFill>
                <a:latin typeface="Graphik Medium" panose="020B0503030202060203" pitchFamily="34" charset="77"/>
                <a:ea typeface="Open Sans Semibold" panose="020B0606030504020204" pitchFamily="34" charset="0"/>
                <a:cs typeface="Open Sans Semibold" panose="020B0606030504020204" pitchFamily="34" charset="0"/>
              </a:rPr>
              <a:t>Intranet Training: </a:t>
            </a:r>
          </a:p>
        </p:txBody>
      </p:sp>
      <p:sp>
        <p:nvSpPr>
          <p:cNvPr id="24" name="object 38">
            <a:extLst>
              <a:ext uri="{FF2B5EF4-FFF2-40B4-BE49-F238E27FC236}">
                <a16:creationId xmlns:a16="http://schemas.microsoft.com/office/drawing/2014/main" id="{B61CF9E1-B317-E44C-A839-074DEFBDDEF2}"/>
              </a:ext>
            </a:extLst>
          </p:cNvPr>
          <p:cNvSpPr txBox="1"/>
          <p:nvPr/>
        </p:nvSpPr>
        <p:spPr>
          <a:xfrm>
            <a:off x="5930174" y="4907650"/>
            <a:ext cx="2172426" cy="369332"/>
          </a:xfrm>
          <a:prstGeom prst="rect">
            <a:avLst/>
          </a:prstGeom>
        </p:spPr>
        <p:txBody>
          <a:bodyPr vert="horz" wrap="square" lIns="0" tIns="0" rIns="0" bIns="0" rtlCol="0">
            <a:spAutoFit/>
          </a:bodyPr>
          <a:lstStyle/>
          <a:p>
            <a:pPr marL="12700" algn="ctr">
              <a:lnSpc>
                <a:spcPct val="100000"/>
              </a:lnSpc>
              <a:tabLst>
                <a:tab pos="241300" algn="l"/>
              </a:tabLst>
            </a:pPr>
            <a:r>
              <a:rPr lang="es-MX" sz="1200" dirty="0">
                <a:solidFill>
                  <a:schemeClr val="bg1"/>
                </a:solidFill>
                <a:latin typeface="Graphik Light" panose="020B0403030202060203" pitchFamily="34" charset="77"/>
                <a:ea typeface="Open Sans" panose="020B0606030504020204" pitchFamily="34" charset="0"/>
                <a:cs typeface="Open Sans" panose="020B0606030504020204" pitchFamily="34" charset="0"/>
              </a:rPr>
              <a:t>Content Authoring, Administration &amp; User Training</a:t>
            </a:r>
          </a:p>
        </p:txBody>
      </p:sp>
      <p:sp>
        <p:nvSpPr>
          <p:cNvPr id="25" name="object 9">
            <a:extLst>
              <a:ext uri="{FF2B5EF4-FFF2-40B4-BE49-F238E27FC236}">
                <a16:creationId xmlns:a16="http://schemas.microsoft.com/office/drawing/2014/main" id="{5ED4C026-D27A-1A40-AAE1-08A755213BF3}"/>
              </a:ext>
            </a:extLst>
          </p:cNvPr>
          <p:cNvSpPr txBox="1"/>
          <p:nvPr/>
        </p:nvSpPr>
        <p:spPr>
          <a:xfrm>
            <a:off x="8406674" y="4606777"/>
            <a:ext cx="2438400" cy="461665"/>
          </a:xfrm>
          <a:prstGeom prst="rect">
            <a:avLst/>
          </a:prstGeom>
        </p:spPr>
        <p:txBody>
          <a:bodyPr vert="horz" wrap="square" lIns="0" tIns="0" rIns="0" bIns="0" rtlCol="0">
            <a:spAutoFit/>
          </a:bodyPr>
          <a:lstStyle/>
          <a:p>
            <a:pPr marL="129539" marR="5080" indent="-117475" algn="ctr">
              <a:lnSpc>
                <a:spcPct val="100000"/>
              </a:lnSpc>
            </a:pPr>
            <a:r>
              <a:rPr lang="es-MX" sz="1500" dirty="0">
                <a:solidFill>
                  <a:srgbClr val="FFFFFF"/>
                </a:solidFill>
                <a:latin typeface="Graphik Medium" panose="020B0503030202060203" pitchFamily="34" charset="77"/>
                <a:ea typeface="Open Sans Semibold" panose="020B0606030504020204" pitchFamily="34" charset="0"/>
                <a:cs typeface="Open Sans Semibold" panose="020B0606030504020204" pitchFamily="34" charset="0"/>
              </a:rPr>
              <a:t>Intranet Communication Planning</a:t>
            </a:r>
          </a:p>
        </p:txBody>
      </p:sp>
      <p:sp>
        <p:nvSpPr>
          <p:cNvPr id="26" name="object 38">
            <a:extLst>
              <a:ext uri="{FF2B5EF4-FFF2-40B4-BE49-F238E27FC236}">
                <a16:creationId xmlns:a16="http://schemas.microsoft.com/office/drawing/2014/main" id="{67A5C15F-2919-294D-A433-5E81DB372794}"/>
              </a:ext>
            </a:extLst>
          </p:cNvPr>
          <p:cNvSpPr txBox="1"/>
          <p:nvPr/>
        </p:nvSpPr>
        <p:spPr>
          <a:xfrm>
            <a:off x="8539661" y="5155816"/>
            <a:ext cx="2172426" cy="369332"/>
          </a:xfrm>
          <a:prstGeom prst="rect">
            <a:avLst/>
          </a:prstGeom>
        </p:spPr>
        <p:txBody>
          <a:bodyPr vert="horz" wrap="square" lIns="0" tIns="0" rIns="0" bIns="0" rtlCol="0">
            <a:spAutoFit/>
          </a:bodyPr>
          <a:lstStyle/>
          <a:p>
            <a:pPr marL="12700" algn="ctr">
              <a:lnSpc>
                <a:spcPct val="100000"/>
              </a:lnSpc>
              <a:tabLst>
                <a:tab pos="241300" algn="l"/>
              </a:tabLst>
            </a:pPr>
            <a:r>
              <a:rPr lang="es-MX" sz="1200" dirty="0">
                <a:solidFill>
                  <a:schemeClr val="bg1"/>
                </a:solidFill>
                <a:latin typeface="Graphik Light" panose="020B0403030202060203" pitchFamily="34" charset="77"/>
                <a:ea typeface="Open Sans" panose="020B0606030504020204" pitchFamily="34" charset="0"/>
                <a:cs typeface="Open Sans" panose="020B0606030504020204" pitchFamily="34" charset="0"/>
              </a:rPr>
              <a:t>How to Communicate the Launch of Your New Intranet </a:t>
            </a:r>
          </a:p>
        </p:txBody>
      </p:sp>
      <p:sp>
        <p:nvSpPr>
          <p:cNvPr id="28" name="object 14">
            <a:extLst>
              <a:ext uri="{FF2B5EF4-FFF2-40B4-BE49-F238E27FC236}">
                <a16:creationId xmlns:a16="http://schemas.microsoft.com/office/drawing/2014/main" id="{8A3A37BE-C11A-354F-B756-C36BFF841C07}"/>
              </a:ext>
            </a:extLst>
          </p:cNvPr>
          <p:cNvSpPr txBox="1"/>
          <p:nvPr/>
        </p:nvSpPr>
        <p:spPr>
          <a:xfrm>
            <a:off x="4069837" y="3303010"/>
            <a:ext cx="535940" cy="692497"/>
          </a:xfrm>
          <a:prstGeom prst="rect">
            <a:avLst/>
          </a:prstGeom>
        </p:spPr>
        <p:txBody>
          <a:bodyPr vert="horz" wrap="square" lIns="0" tIns="0" rIns="0" bIns="0" rtlCol="0">
            <a:spAutoFit/>
          </a:bodyPr>
          <a:lstStyle/>
          <a:p>
            <a:pPr marL="12700">
              <a:lnSpc>
                <a:spcPts val="5420"/>
              </a:lnSpc>
            </a:pPr>
            <a:r>
              <a:rPr lang="es-MX" sz="4650" b="1" dirty="0">
                <a:solidFill>
                  <a:srgbClr val="FFCE06"/>
                </a:solidFill>
                <a:latin typeface="FontAwesome" pitchFamily="2" charset="0"/>
              </a:rPr>
              <a:t></a:t>
            </a:r>
            <a:endParaRPr sz="4650" dirty="0">
              <a:solidFill>
                <a:srgbClr val="FFCE06"/>
              </a:solidFill>
              <a:latin typeface="FontAwesome" pitchFamily="2" charset="0"/>
              <a:cs typeface="FontAwesome"/>
            </a:endParaRPr>
          </a:p>
        </p:txBody>
      </p:sp>
      <p:sp>
        <p:nvSpPr>
          <p:cNvPr id="30" name="object 22">
            <a:extLst>
              <a:ext uri="{FF2B5EF4-FFF2-40B4-BE49-F238E27FC236}">
                <a16:creationId xmlns:a16="http://schemas.microsoft.com/office/drawing/2014/main" id="{FC5FDAF4-AC24-7F48-8E78-4A504641FBC6}"/>
              </a:ext>
            </a:extLst>
          </p:cNvPr>
          <p:cNvSpPr txBox="1"/>
          <p:nvPr/>
        </p:nvSpPr>
        <p:spPr>
          <a:xfrm flipH="1">
            <a:off x="9396988" y="3643027"/>
            <a:ext cx="642503" cy="371577"/>
          </a:xfrm>
          <a:prstGeom prst="rect">
            <a:avLst/>
          </a:prstGeom>
        </p:spPr>
        <p:txBody>
          <a:bodyPr vert="horz" wrap="square" lIns="0" tIns="0" rIns="0" bIns="0" rtlCol="0">
            <a:spAutoFit/>
          </a:bodyPr>
          <a:lstStyle/>
          <a:p>
            <a:pPr marL="12700">
              <a:lnSpc>
                <a:spcPts val="2845"/>
              </a:lnSpc>
            </a:pPr>
            <a:r>
              <a:rPr lang="es-MX" sz="4650" b="1" dirty="0">
                <a:solidFill>
                  <a:srgbClr val="F28D2A"/>
                </a:solidFill>
                <a:latin typeface="FontAwesome" pitchFamily="2" charset="0"/>
              </a:rPr>
              <a:t></a:t>
            </a:r>
            <a:endParaRPr sz="4650" dirty="0">
              <a:solidFill>
                <a:srgbClr val="F28D2A"/>
              </a:solidFill>
              <a:latin typeface="FontAwesome" pitchFamily="2" charset="0"/>
              <a:ea typeface="FontAwesome" charset="0"/>
              <a:cs typeface="FontAwesome" charset="0"/>
            </a:endParaRPr>
          </a:p>
        </p:txBody>
      </p:sp>
      <p:pic>
        <p:nvPicPr>
          <p:cNvPr id="27" name="Imagen 26">
            <a:extLst>
              <a:ext uri="{FF2B5EF4-FFF2-40B4-BE49-F238E27FC236}">
                <a16:creationId xmlns:a16="http://schemas.microsoft.com/office/drawing/2014/main" id="{3212AB61-E40E-4D41-BD6D-DD104DAEE2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41890" y="330522"/>
            <a:ext cx="1682623" cy="88476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Imagen 17">
            <a:extLst>
              <a:ext uri="{FF2B5EF4-FFF2-40B4-BE49-F238E27FC236}">
                <a16:creationId xmlns:a16="http://schemas.microsoft.com/office/drawing/2014/main" id="{EB835FBC-A4C1-B44E-A52C-12C637A18E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563" y="1975975"/>
            <a:ext cx="1231864" cy="1022635"/>
          </a:xfrm>
          <a:prstGeom prst="rect">
            <a:avLst/>
          </a:prstGeom>
        </p:spPr>
      </p:pic>
      <p:pic>
        <p:nvPicPr>
          <p:cNvPr id="7" name="Imagen 6">
            <a:extLst>
              <a:ext uri="{FF2B5EF4-FFF2-40B4-BE49-F238E27FC236}">
                <a16:creationId xmlns:a16="http://schemas.microsoft.com/office/drawing/2014/main" id="{F6B2601C-3677-1A4F-AF76-FD83A3E2D117}"/>
              </a:ext>
            </a:extLst>
          </p:cNvPr>
          <p:cNvPicPr>
            <a:picLocks noChangeAspect="1"/>
          </p:cNvPicPr>
          <p:nvPr/>
        </p:nvPicPr>
        <p:blipFill>
          <a:blip r:embed="rId3"/>
          <a:stretch>
            <a:fillRect/>
          </a:stretch>
        </p:blipFill>
        <p:spPr>
          <a:xfrm>
            <a:off x="3544745" y="2053922"/>
            <a:ext cx="3358968" cy="944709"/>
          </a:xfrm>
          <a:prstGeom prst="rect">
            <a:avLst/>
          </a:prstGeom>
        </p:spPr>
      </p:pic>
      <p:pic>
        <p:nvPicPr>
          <p:cNvPr id="6" name="Imagen 5">
            <a:extLst>
              <a:ext uri="{FF2B5EF4-FFF2-40B4-BE49-F238E27FC236}">
                <a16:creationId xmlns:a16="http://schemas.microsoft.com/office/drawing/2014/main" id="{A5B8BA66-1EEF-C546-B2F9-795EDDE6579F}"/>
              </a:ext>
            </a:extLst>
          </p:cNvPr>
          <p:cNvPicPr>
            <a:picLocks noChangeAspect="1"/>
          </p:cNvPicPr>
          <p:nvPr/>
        </p:nvPicPr>
        <p:blipFill>
          <a:blip r:embed="rId4"/>
          <a:stretch>
            <a:fillRect/>
          </a:stretch>
        </p:blipFill>
        <p:spPr>
          <a:xfrm>
            <a:off x="851187" y="2053921"/>
            <a:ext cx="2653466" cy="948922"/>
          </a:xfrm>
          <a:prstGeom prst="rect">
            <a:avLst/>
          </a:prstGeom>
        </p:spPr>
      </p:pic>
      <p:sp>
        <p:nvSpPr>
          <p:cNvPr id="17" name="Rectángulo 16">
            <a:extLst>
              <a:ext uri="{FF2B5EF4-FFF2-40B4-BE49-F238E27FC236}">
                <a16:creationId xmlns:a16="http://schemas.microsoft.com/office/drawing/2014/main" id="{27903142-619B-1B45-AAB2-42B6737D702C}"/>
              </a:ext>
            </a:extLst>
          </p:cNvPr>
          <p:cNvSpPr/>
          <p:nvPr/>
        </p:nvSpPr>
        <p:spPr>
          <a:xfrm>
            <a:off x="0" y="5879954"/>
            <a:ext cx="7615569" cy="770599"/>
          </a:xfrm>
          <a:prstGeom prst="rect">
            <a:avLst/>
          </a:prstGeom>
          <a:solidFill>
            <a:srgbClr val="D9D9D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57250">
              <a:defRPr/>
            </a:pPr>
            <a:endParaRPr lang="es-MX" sz="1688">
              <a:solidFill>
                <a:srgbClr val="FFFFFF"/>
              </a:solidFill>
              <a:latin typeface="Calibri" panose="020F0502020204030204"/>
            </a:endParaRPr>
          </a:p>
        </p:txBody>
      </p:sp>
      <p:sp>
        <p:nvSpPr>
          <p:cNvPr id="25" name="Text Placeholder 3">
            <a:extLst>
              <a:ext uri="{FF2B5EF4-FFF2-40B4-BE49-F238E27FC236}">
                <a16:creationId xmlns:a16="http://schemas.microsoft.com/office/drawing/2014/main" id="{03979C22-36F4-2642-949E-06A3AE181125}"/>
              </a:ext>
            </a:extLst>
          </p:cNvPr>
          <p:cNvSpPr txBox="1">
            <a:spLocks/>
          </p:cNvSpPr>
          <p:nvPr/>
        </p:nvSpPr>
        <p:spPr>
          <a:xfrm>
            <a:off x="575673" y="1418392"/>
            <a:ext cx="5063274" cy="320345"/>
          </a:xfrm>
          <a:prstGeom prst="rect">
            <a:avLst/>
          </a:prstGeom>
        </p:spPr>
        <p:txBody>
          <a:bodyPr vert="horz" lIns="85725" tIns="42863" rIns="85725" bIns="42863" rtlCol="0">
            <a:spAutoFit/>
          </a:bodyPr>
          <a:lstStyle>
            <a:lvl1pPr marL="0" indent="0" algn="l" defTabSz="914400" rtl="0" eaLnBrk="1" latinLnBrk="0" hangingPunct="1">
              <a:lnSpc>
                <a:spcPct val="90000"/>
              </a:lnSpc>
              <a:spcBef>
                <a:spcPts val="1000"/>
              </a:spcBef>
              <a:spcAft>
                <a:spcPts val="1000"/>
              </a:spcAft>
              <a:buSzPct val="90000"/>
              <a:buFontTx/>
              <a:buNone/>
              <a:tabLst/>
              <a:defRPr sz="1800" b="1" i="0" kern="1200" baseline="0">
                <a:solidFill>
                  <a:srgbClr val="2DCCD3"/>
                </a:solidFill>
                <a:latin typeface="Graphik Bold" panose="020B0803030202060203" pitchFamily="34" charset="0"/>
                <a:ea typeface="Graphik Bold" panose="020B0803030202060203" pitchFamily="34" charset="0"/>
                <a:cs typeface="Graphik Bold" panose="020B0803030202060203" pitchFamily="34" charset="0"/>
              </a:defRPr>
            </a:lvl1pPr>
            <a:lvl2pPr marL="457200" indent="0" algn="l" defTabSz="914400" rtl="0" eaLnBrk="1" latinLnBrk="0" hangingPunct="1">
              <a:lnSpc>
                <a:spcPct val="90000"/>
              </a:lnSpc>
              <a:spcBef>
                <a:spcPts val="500"/>
              </a:spcBef>
              <a:spcAft>
                <a:spcPts val="800"/>
              </a:spcAft>
              <a:buSzPct val="50000"/>
              <a:buFontTx/>
              <a:buNone/>
              <a:tabLst/>
              <a:defRPr sz="2000" b="0" i="0" kern="1200">
                <a:solidFill>
                  <a:schemeClr val="tx1">
                    <a:tint val="75000"/>
                  </a:schemeClr>
                </a:solidFill>
                <a:latin typeface="Graphik Light" charset="0"/>
                <a:ea typeface="Graphik Light" charset="0"/>
                <a:cs typeface="Graphik Light" charset="0"/>
              </a:defRPr>
            </a:lvl2pPr>
            <a:lvl3pPr marL="914400" indent="0" algn="l" defTabSz="914400" rtl="0" eaLnBrk="1" latinLnBrk="0" hangingPunct="1">
              <a:lnSpc>
                <a:spcPct val="90000"/>
              </a:lnSpc>
              <a:spcBef>
                <a:spcPts val="500"/>
              </a:spcBef>
              <a:spcAft>
                <a:spcPts val="500"/>
              </a:spcAft>
              <a:buFont typeface="AppleSymbols" charset="0"/>
              <a:buNone/>
              <a:tabLst/>
              <a:defRPr sz="1800" b="0" i="0" kern="1200">
                <a:solidFill>
                  <a:schemeClr val="tx1">
                    <a:tint val="75000"/>
                  </a:schemeClr>
                </a:solidFill>
                <a:latin typeface="Graphik Light" charset="0"/>
                <a:ea typeface="Graphik Light" charset="0"/>
                <a:cs typeface="Graphik Light" charset="0"/>
              </a:defRPr>
            </a:lvl3pPr>
            <a:lvl4pPr marL="1371600" indent="0" algn="l" defTabSz="914400" rtl="0" eaLnBrk="1" latinLnBrk="0" hangingPunct="1">
              <a:lnSpc>
                <a:spcPct val="90000"/>
              </a:lnSpc>
              <a:spcBef>
                <a:spcPts val="500"/>
              </a:spcBef>
              <a:buFont typeface="AppleSymbols" charset="0"/>
              <a:buNone/>
              <a:tabLst/>
              <a:defRPr sz="1600" b="0" i="0" kern="1200">
                <a:solidFill>
                  <a:schemeClr val="tx1">
                    <a:tint val="75000"/>
                  </a:schemeClr>
                </a:solidFill>
                <a:latin typeface="Graphik" charset="0"/>
                <a:ea typeface="Graphik" charset="0"/>
                <a:cs typeface="Graphik" charset="0"/>
              </a:defRPr>
            </a:lvl4pPr>
            <a:lvl5pPr marL="1828800" indent="0" algn="l" defTabSz="914400" rtl="0" eaLnBrk="1" latinLnBrk="0" hangingPunct="1">
              <a:lnSpc>
                <a:spcPct val="90000"/>
              </a:lnSpc>
              <a:spcBef>
                <a:spcPts val="500"/>
              </a:spcBef>
              <a:buFont typeface="AppleSymbols" charset="0"/>
              <a:buNone/>
              <a:tabLst>
                <a:tab pos="1908175" algn="l"/>
                <a:tab pos="2216150" algn="l"/>
              </a:tabLst>
              <a:defRPr sz="1600" b="0" i="0" kern="1200">
                <a:solidFill>
                  <a:schemeClr val="tx1">
                    <a:tint val="75000"/>
                  </a:schemeClr>
                </a:solidFill>
                <a:latin typeface="Graphik" charset="0"/>
                <a:ea typeface="Graphik" charset="0"/>
                <a:cs typeface="Graphik" charset="0"/>
              </a:defRPr>
            </a:lvl5pPr>
            <a:lvl6pPr marL="2286000" indent="0" algn="l"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defTabSz="857250">
              <a:spcBef>
                <a:spcPts val="938"/>
              </a:spcBef>
              <a:spcAft>
                <a:spcPts val="938"/>
              </a:spcAft>
              <a:defRPr/>
            </a:pPr>
            <a:r>
              <a:rPr lang="en-US" sz="1688"/>
              <a:t>Co-Founder </a:t>
            </a:r>
            <a:r>
              <a:rPr lang="en-US" sz="1688" dirty="0"/>
              <a:t>of Dynamic Owl Consulting</a:t>
            </a:r>
          </a:p>
        </p:txBody>
      </p:sp>
      <p:sp>
        <p:nvSpPr>
          <p:cNvPr id="5" name="Title 4"/>
          <p:cNvSpPr>
            <a:spLocks noGrp="1"/>
          </p:cNvSpPr>
          <p:nvPr>
            <p:ph type="title"/>
          </p:nvPr>
        </p:nvSpPr>
        <p:spPr>
          <a:xfrm>
            <a:off x="559343" y="869680"/>
            <a:ext cx="4050133" cy="461665"/>
          </a:xfrm>
        </p:spPr>
        <p:txBody>
          <a:bodyPr/>
          <a:lstStyle/>
          <a:p>
            <a:r>
              <a:rPr lang="en-US" dirty="0">
                <a:solidFill>
                  <a:schemeClr val="tx1">
                    <a:lumMod val="95000"/>
                    <a:lumOff val="5000"/>
                  </a:schemeClr>
                </a:solidFill>
                <a:latin typeface="Graphik Medium" panose="020B0503030202060203" pitchFamily="34" charset="77"/>
              </a:rPr>
              <a:t>Michal </a:t>
            </a:r>
            <a:r>
              <a:rPr lang="en-US" dirty="0" err="1">
                <a:solidFill>
                  <a:schemeClr val="tx1">
                    <a:lumMod val="95000"/>
                    <a:lumOff val="5000"/>
                  </a:schemeClr>
                </a:solidFill>
                <a:latin typeface="Graphik Medium" panose="020B0503030202060203" pitchFamily="34" charset="77"/>
              </a:rPr>
              <a:t>Pisarek</a:t>
            </a:r>
            <a:endParaRPr lang="en-US" dirty="0">
              <a:solidFill>
                <a:schemeClr val="tx1">
                  <a:lumMod val="95000"/>
                  <a:lumOff val="5000"/>
                </a:schemeClr>
              </a:solidFill>
              <a:latin typeface="Graphik Medium" panose="020B0503030202060203" pitchFamily="34" charset="77"/>
            </a:endParaRPr>
          </a:p>
        </p:txBody>
      </p:sp>
      <p:sp>
        <p:nvSpPr>
          <p:cNvPr id="19" name="Content Placeholder 2">
            <a:extLst>
              <a:ext uri="{FF2B5EF4-FFF2-40B4-BE49-F238E27FC236}">
                <a16:creationId xmlns:a16="http://schemas.microsoft.com/office/drawing/2014/main" id="{CF9DC0FC-8606-214A-BCB3-6423A55F0D7E}"/>
              </a:ext>
            </a:extLst>
          </p:cNvPr>
          <p:cNvSpPr txBox="1">
            <a:spLocks/>
          </p:cNvSpPr>
          <p:nvPr/>
        </p:nvSpPr>
        <p:spPr>
          <a:xfrm>
            <a:off x="590782" y="3409664"/>
            <a:ext cx="6210068" cy="851670"/>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CA" sz="1313" dirty="0">
                <a:solidFill>
                  <a:srgbClr val="000000"/>
                </a:solidFill>
              </a:rPr>
              <a:t>We believe that intranets should better connect and engage employees, but not at the expense of a long, drawn-out and often failed custom deployment.</a:t>
            </a:r>
            <a:endParaRPr lang="en-US" sz="1313" dirty="0">
              <a:solidFill>
                <a:srgbClr val="000000"/>
              </a:solidFill>
            </a:endParaRPr>
          </a:p>
          <a:p>
            <a:pPr marL="5953" indent="0" defTabSz="857250">
              <a:spcBef>
                <a:spcPts val="938"/>
              </a:spcBef>
              <a:spcAft>
                <a:spcPts val="938"/>
              </a:spcAft>
              <a:buNone/>
              <a:defRPr/>
            </a:pPr>
            <a:r>
              <a:rPr lang="en-US" sz="1313" dirty="0">
                <a:solidFill>
                  <a:srgbClr val="000000"/>
                </a:solidFill>
              </a:rPr>
              <a:t>Michal is Product Director at Bonzai Intranet and a 6x Microsoft SharePoint MVP.</a:t>
            </a:r>
          </a:p>
        </p:txBody>
      </p:sp>
      <p:sp>
        <p:nvSpPr>
          <p:cNvPr id="29" name="Text Placeholder 3">
            <a:extLst>
              <a:ext uri="{FF2B5EF4-FFF2-40B4-BE49-F238E27FC236}">
                <a16:creationId xmlns:a16="http://schemas.microsoft.com/office/drawing/2014/main" id="{ECFC8002-CA67-4647-A800-600D2470BB67}"/>
              </a:ext>
            </a:extLst>
          </p:cNvPr>
          <p:cNvSpPr txBox="1">
            <a:spLocks/>
          </p:cNvSpPr>
          <p:nvPr/>
        </p:nvSpPr>
        <p:spPr>
          <a:xfrm>
            <a:off x="8859915" y="6175376"/>
            <a:ext cx="2373859" cy="214313"/>
          </a:xfrm>
          <a:prstGeom prst="rect">
            <a:avLst/>
          </a:prstGeom>
        </p:spPr>
        <p:txBody>
          <a:bodyPr vert="horz" lIns="85725" tIns="42863" rIns="85725" bIns="42863" rtlCol="0">
            <a:normAutofit fontScale="92500" lnSpcReduction="10000"/>
          </a:bodyPr>
          <a:lstStyle>
            <a:lvl1pPr marL="0" indent="0" algn="r" defTabSz="914400" rtl="0" eaLnBrk="1" latinLnBrk="0" hangingPunct="1">
              <a:lnSpc>
                <a:spcPct val="90000"/>
              </a:lnSpc>
              <a:spcBef>
                <a:spcPts val="1000"/>
              </a:spcBef>
              <a:spcAft>
                <a:spcPts val="1000"/>
              </a:spcAft>
              <a:buSzPct val="90000"/>
              <a:buFontTx/>
              <a:buNone/>
              <a:tabLst/>
              <a:defRPr sz="1200" b="1" i="0" kern="1200">
                <a:solidFill>
                  <a:schemeClr val="tx1"/>
                </a:solidFill>
                <a:latin typeface="Graphik Semibold" charset="0"/>
                <a:ea typeface="Graphik Semibold" charset="0"/>
                <a:cs typeface="Graphik Semibold"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371600" indent="0" algn="l" defTabSz="914400" rtl="0" eaLnBrk="1" latinLnBrk="0" hangingPunct="1">
              <a:lnSpc>
                <a:spcPct val="90000"/>
              </a:lnSpc>
              <a:spcBef>
                <a:spcPts val="500"/>
              </a:spcBef>
              <a:buFont typeface="AppleSymbols" charset="0"/>
              <a:buNone/>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defTabSz="857250">
              <a:spcBef>
                <a:spcPts val="938"/>
              </a:spcBef>
              <a:spcAft>
                <a:spcPts val="938"/>
              </a:spcAft>
              <a:defRPr/>
            </a:pPr>
            <a:r>
              <a:rPr lang="en-US" sz="1125" dirty="0">
                <a:solidFill>
                  <a:srgbClr val="000000"/>
                </a:solidFill>
                <a:latin typeface="Graphik Bold" panose="020B0803030202060203" pitchFamily="34" charset="0"/>
              </a:rPr>
              <a:t>Introductions</a:t>
            </a:r>
          </a:p>
        </p:txBody>
      </p:sp>
      <p:pic>
        <p:nvPicPr>
          <p:cNvPr id="4" name="Imagen 3">
            <a:extLst>
              <a:ext uri="{FF2B5EF4-FFF2-40B4-BE49-F238E27FC236}">
                <a16:creationId xmlns:a16="http://schemas.microsoft.com/office/drawing/2014/main" id="{EA26817E-735E-E146-A360-BEE1F9045F2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4029" y="5899889"/>
            <a:ext cx="6526643" cy="690533"/>
          </a:xfrm>
          <a:prstGeom prst="rect">
            <a:avLst/>
          </a:prstGeom>
        </p:spPr>
      </p:pic>
      <p:sp>
        <p:nvSpPr>
          <p:cNvPr id="12" name="Rectángulo 11">
            <a:extLst>
              <a:ext uri="{FF2B5EF4-FFF2-40B4-BE49-F238E27FC236}">
                <a16:creationId xmlns:a16="http://schemas.microsoft.com/office/drawing/2014/main" id="{D70028DA-EFFA-3B40-B4E0-2498A6C32B46}"/>
              </a:ext>
            </a:extLst>
          </p:cNvPr>
          <p:cNvSpPr/>
          <p:nvPr/>
        </p:nvSpPr>
        <p:spPr>
          <a:xfrm>
            <a:off x="1426294" y="2217963"/>
            <a:ext cx="2112670" cy="637867"/>
          </a:xfrm>
          <a:prstGeom prst="rect">
            <a:avLst/>
          </a:prstGeom>
        </p:spPr>
        <p:txBody>
          <a:bodyPr wrap="square">
            <a:spAutoFit/>
          </a:bodyPr>
          <a:lstStyle/>
          <a:p>
            <a:pPr marL="5953" defTabSz="857250">
              <a:lnSpc>
                <a:spcPct val="90000"/>
              </a:lnSpc>
              <a:spcBef>
                <a:spcPts val="938"/>
              </a:spcBef>
              <a:spcAft>
                <a:spcPts val="938"/>
              </a:spcAft>
              <a:buSzPct val="90000"/>
              <a:defRPr/>
            </a:pPr>
            <a:r>
              <a:rPr lang="en-CA" sz="1313" dirty="0" err="1">
                <a:solidFill>
                  <a:srgbClr val="000000"/>
                </a:solidFill>
                <a:latin typeface="Graphik Light" charset="0"/>
              </a:rPr>
              <a:t>Bonzai</a:t>
            </a:r>
            <a:r>
              <a:rPr lang="en-CA" sz="1313" dirty="0">
                <a:solidFill>
                  <a:srgbClr val="000000"/>
                </a:solidFill>
                <a:latin typeface="Graphik Light" charset="0"/>
              </a:rPr>
              <a:t> is a Vancouver-based </a:t>
            </a:r>
            <a:r>
              <a:rPr lang="en-CA" sz="1313" b="1" dirty="0">
                <a:solidFill>
                  <a:srgbClr val="FF8F1C"/>
                </a:solidFill>
                <a:latin typeface="Graphik" panose="020B0503030202060203" pitchFamily="34" charset="77"/>
              </a:rPr>
              <a:t>award-winning intranet</a:t>
            </a:r>
            <a:r>
              <a:rPr lang="en-CA" sz="1313" dirty="0">
                <a:solidFill>
                  <a:srgbClr val="000000"/>
                </a:solidFill>
                <a:latin typeface="Graphik Light" charset="0"/>
              </a:rPr>
              <a:t> company </a:t>
            </a:r>
          </a:p>
        </p:txBody>
      </p:sp>
      <p:pic>
        <p:nvPicPr>
          <p:cNvPr id="13" name="Imagen 12">
            <a:extLst>
              <a:ext uri="{FF2B5EF4-FFF2-40B4-BE49-F238E27FC236}">
                <a16:creationId xmlns:a16="http://schemas.microsoft.com/office/drawing/2014/main" id="{02FACB6C-1CD0-9A48-B942-07D668AAC24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71583" y="4525430"/>
            <a:ext cx="1059424" cy="1059424"/>
          </a:xfrm>
          <a:prstGeom prst="rect">
            <a:avLst/>
          </a:prstGeom>
        </p:spPr>
      </p:pic>
      <p:pic>
        <p:nvPicPr>
          <p:cNvPr id="10" name="Imagen 9">
            <a:extLst>
              <a:ext uri="{FF2B5EF4-FFF2-40B4-BE49-F238E27FC236}">
                <a16:creationId xmlns:a16="http://schemas.microsoft.com/office/drawing/2014/main" id="{070D895E-CA22-A440-97A2-B632219A0F1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31637" y="4606890"/>
            <a:ext cx="1480372" cy="851911"/>
          </a:xfrm>
          <a:prstGeom prst="rect">
            <a:avLst/>
          </a:prstGeom>
        </p:spPr>
      </p:pic>
      <p:pic>
        <p:nvPicPr>
          <p:cNvPr id="2" name="Imagen 1">
            <a:extLst>
              <a:ext uri="{FF2B5EF4-FFF2-40B4-BE49-F238E27FC236}">
                <a16:creationId xmlns:a16="http://schemas.microsoft.com/office/drawing/2014/main" id="{B70FD773-F4EE-BC4B-8C4B-874749BE01A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283834" y="4642122"/>
            <a:ext cx="1880790" cy="801562"/>
          </a:xfrm>
          <a:prstGeom prst="rect">
            <a:avLst/>
          </a:prstGeom>
        </p:spPr>
      </p:pic>
      <p:sp>
        <p:nvSpPr>
          <p:cNvPr id="16" name="Rectángulo 15">
            <a:extLst>
              <a:ext uri="{FF2B5EF4-FFF2-40B4-BE49-F238E27FC236}">
                <a16:creationId xmlns:a16="http://schemas.microsoft.com/office/drawing/2014/main" id="{276EFB5F-E558-9C46-AC49-BC125524C85C}"/>
              </a:ext>
            </a:extLst>
          </p:cNvPr>
          <p:cNvSpPr/>
          <p:nvPr/>
        </p:nvSpPr>
        <p:spPr>
          <a:xfrm>
            <a:off x="4169095" y="2217963"/>
            <a:ext cx="2651142" cy="637867"/>
          </a:xfrm>
          <a:prstGeom prst="rect">
            <a:avLst/>
          </a:prstGeom>
        </p:spPr>
        <p:txBody>
          <a:bodyPr wrap="square">
            <a:spAutoFit/>
          </a:bodyPr>
          <a:lstStyle/>
          <a:p>
            <a:pPr marL="5953" defTabSz="857250">
              <a:lnSpc>
                <a:spcPct val="90000"/>
              </a:lnSpc>
              <a:spcBef>
                <a:spcPts val="938"/>
              </a:spcBef>
              <a:spcAft>
                <a:spcPts val="938"/>
              </a:spcAft>
              <a:buSzPct val="90000"/>
              <a:defRPr/>
            </a:pPr>
            <a:r>
              <a:rPr lang="en-CA" sz="1313" dirty="0" err="1">
                <a:solidFill>
                  <a:srgbClr val="000000"/>
                </a:solidFill>
                <a:latin typeface="Graphik Light" charset="0"/>
              </a:rPr>
              <a:t>Bonzai</a:t>
            </a:r>
            <a:r>
              <a:rPr lang="en-CA" sz="1313" dirty="0">
                <a:solidFill>
                  <a:srgbClr val="000000"/>
                </a:solidFill>
                <a:latin typeface="Graphik Light" charset="0"/>
              </a:rPr>
              <a:t> delivers dramatically evolved, ready-to-roll intranets for </a:t>
            </a:r>
            <a:r>
              <a:rPr lang="en-CA" sz="1313" b="1" dirty="0">
                <a:solidFill>
                  <a:srgbClr val="FF8F1C"/>
                </a:solidFill>
                <a:latin typeface="Graphik" panose="020B0503030202060203" pitchFamily="34" charset="77"/>
              </a:rPr>
              <a:t>SharePoint</a:t>
            </a:r>
            <a:r>
              <a:rPr lang="en-CA" sz="1313" dirty="0">
                <a:solidFill>
                  <a:srgbClr val="000000"/>
                </a:solidFill>
                <a:latin typeface="Graphik Light" charset="0"/>
              </a:rPr>
              <a:t> and </a:t>
            </a:r>
            <a:r>
              <a:rPr lang="en-CA" sz="1313" b="1" dirty="0">
                <a:solidFill>
                  <a:srgbClr val="2978FF"/>
                </a:solidFill>
                <a:latin typeface="Graphik" panose="020B0503030202060203" pitchFamily="34" charset="77"/>
              </a:rPr>
              <a:t>Office 365</a:t>
            </a:r>
            <a:r>
              <a:rPr lang="en-CA" sz="1313" dirty="0">
                <a:solidFill>
                  <a:srgbClr val="000000"/>
                </a:solidFill>
                <a:latin typeface="Graphik Light" charset="0"/>
              </a:rPr>
              <a:t>.</a:t>
            </a:r>
          </a:p>
        </p:txBody>
      </p:sp>
      <p:pic>
        <p:nvPicPr>
          <p:cNvPr id="8" name="Imagen 7">
            <a:extLst>
              <a:ext uri="{FF2B5EF4-FFF2-40B4-BE49-F238E27FC236}">
                <a16:creationId xmlns:a16="http://schemas.microsoft.com/office/drawing/2014/main" id="{97F9DE52-D091-E643-9CFA-0437A6A2E3F4}"/>
              </a:ext>
            </a:extLst>
          </p:cNvPr>
          <p:cNvPicPr>
            <a:picLocks noChangeAspect="1"/>
          </p:cNvPicPr>
          <p:nvPr/>
        </p:nvPicPr>
        <p:blipFill>
          <a:blip r:embed="rId11"/>
          <a:stretch>
            <a:fillRect/>
          </a:stretch>
        </p:blipFill>
        <p:spPr>
          <a:xfrm>
            <a:off x="1111209" y="2321405"/>
            <a:ext cx="238984" cy="406272"/>
          </a:xfrm>
          <a:prstGeom prst="rect">
            <a:avLst/>
          </a:prstGeom>
        </p:spPr>
      </p:pic>
      <p:pic>
        <p:nvPicPr>
          <p:cNvPr id="9" name="Imagen 8">
            <a:extLst>
              <a:ext uri="{FF2B5EF4-FFF2-40B4-BE49-F238E27FC236}">
                <a16:creationId xmlns:a16="http://schemas.microsoft.com/office/drawing/2014/main" id="{41D8705B-E2F2-5547-94B6-AA413981ED5E}"/>
              </a:ext>
            </a:extLst>
          </p:cNvPr>
          <p:cNvPicPr>
            <a:picLocks noChangeAspect="1"/>
          </p:cNvPicPr>
          <p:nvPr/>
        </p:nvPicPr>
        <p:blipFill>
          <a:blip r:embed="rId12"/>
          <a:stretch>
            <a:fillRect/>
          </a:stretch>
        </p:blipFill>
        <p:spPr>
          <a:xfrm>
            <a:off x="3764676" y="2377589"/>
            <a:ext cx="369574" cy="330153"/>
          </a:xfrm>
          <a:prstGeom prst="rect">
            <a:avLst/>
          </a:prstGeom>
        </p:spPr>
      </p:pic>
      <p:pic>
        <p:nvPicPr>
          <p:cNvPr id="26" name="Imagen 25">
            <a:extLst>
              <a:ext uri="{FF2B5EF4-FFF2-40B4-BE49-F238E27FC236}">
                <a16:creationId xmlns:a16="http://schemas.microsoft.com/office/drawing/2014/main" id="{CAD325A2-8C93-8A47-9DD8-8C3AA4B125B2}"/>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348908" y="1052473"/>
            <a:ext cx="2726531" cy="3583781"/>
          </a:xfrm>
          <a:prstGeom prst="rect">
            <a:avLst/>
          </a:prstGeom>
        </p:spPr>
      </p:pic>
    </p:spTree>
    <p:extLst>
      <p:ext uri="{BB962C8B-B14F-4D97-AF65-F5344CB8AC3E}">
        <p14:creationId xmlns:p14="http://schemas.microsoft.com/office/powerpoint/2010/main" val="37769195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object 38"/>
          <p:cNvSpPr txBox="1"/>
          <p:nvPr/>
        </p:nvSpPr>
        <p:spPr>
          <a:xfrm>
            <a:off x="1383163" y="1481464"/>
            <a:ext cx="4870680" cy="4023281"/>
          </a:xfrm>
          <a:prstGeom prst="rect">
            <a:avLst/>
          </a:prstGeom>
        </p:spPr>
        <p:txBody>
          <a:bodyPr vert="horz" wrap="square" lIns="0" tIns="0" rIns="0" bIns="0" rtlCol="0">
            <a:spAutoFit/>
          </a:bodyPr>
          <a:lstStyle/>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Mixtures of resources from various business areas​</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Well understood and defined roles​</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Adequate resourcing (you can’t perform miracles) ​</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Has executive backing and support​</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People that understand compromise​</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lvl="0">
              <a:lnSpc>
                <a:spcPct val="150000"/>
              </a:lnSpc>
            </a:pPr>
            <a:r>
              <a:rPr lang="en-US" sz="1600" dirty="0">
                <a:solidFill>
                  <a:srgbClr val="54565A"/>
                </a:solidFill>
                <a:latin typeface="Graphik" panose="020B0503030202060203" pitchFamily="34" charset="77"/>
                <a:ea typeface="Open Sans" panose="020B0606030504020204" pitchFamily="34" charset="0"/>
                <a:cs typeface="Open Sans" panose="020B0606030504020204" pitchFamily="34" charset="0"/>
              </a:rPr>
              <a:t>A great Intranet vision</a:t>
            </a:r>
            <a:endParaRPr lang="es-MX" sz="16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p:txBody>
      </p:sp>
      <p:sp>
        <p:nvSpPr>
          <p:cNvPr id="44" name="object 44"/>
          <p:cNvSpPr/>
          <p:nvPr/>
        </p:nvSpPr>
        <p:spPr>
          <a:xfrm>
            <a:off x="10902952" y="5289553"/>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5" name="object 45"/>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46" name="object 46"/>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35" name="object 22">
            <a:extLst>
              <a:ext uri="{FF2B5EF4-FFF2-40B4-BE49-F238E27FC236}">
                <a16:creationId xmlns:a16="http://schemas.microsoft.com/office/drawing/2014/main" id="{157DE6FC-C137-4D4B-8CA1-86D423BB5B76}"/>
              </a:ext>
            </a:extLst>
          </p:cNvPr>
          <p:cNvSpPr txBox="1"/>
          <p:nvPr/>
        </p:nvSpPr>
        <p:spPr>
          <a:xfrm>
            <a:off x="1066341" y="1481464"/>
            <a:ext cx="168861" cy="304442"/>
          </a:xfrm>
          <a:prstGeom prst="rect">
            <a:avLst/>
          </a:prstGeom>
        </p:spPr>
        <p:txBody>
          <a:bodyPr vert="horz" wrap="square" lIns="0" tIns="0" rIns="0" bIns="0" rtlCol="0">
            <a:spAutoFit/>
          </a:bodyPr>
          <a:lstStyle/>
          <a:p>
            <a:pPr marL="12700">
              <a:lnSpc>
                <a:spcPts val="2845"/>
              </a:lnSpc>
            </a:pPr>
            <a:r>
              <a:rPr lang="es-MX" sz="1600" dirty="0">
                <a:solidFill>
                  <a:srgbClr val="406DB4"/>
                </a:solidFill>
                <a:latin typeface="FontAwesome" pitchFamily="2" charset="0"/>
              </a:rPr>
              <a:t></a:t>
            </a:r>
            <a:endParaRPr sz="1600" dirty="0">
              <a:solidFill>
                <a:srgbClr val="406DB4"/>
              </a:solidFill>
              <a:latin typeface="FontAwesome" pitchFamily="2" charset="0"/>
              <a:ea typeface="FontAwesome" charset="0"/>
              <a:cs typeface="FontAwesome" charset="0"/>
            </a:endParaRPr>
          </a:p>
        </p:txBody>
      </p:sp>
      <p:sp>
        <p:nvSpPr>
          <p:cNvPr id="36" name="object 22">
            <a:extLst>
              <a:ext uri="{FF2B5EF4-FFF2-40B4-BE49-F238E27FC236}">
                <a16:creationId xmlns:a16="http://schemas.microsoft.com/office/drawing/2014/main" id="{D568C8A4-F18C-244F-B173-4CF57750B561}"/>
              </a:ext>
            </a:extLst>
          </p:cNvPr>
          <p:cNvSpPr txBox="1"/>
          <p:nvPr/>
        </p:nvSpPr>
        <p:spPr>
          <a:xfrm>
            <a:off x="1066341" y="2222444"/>
            <a:ext cx="168861" cy="304442"/>
          </a:xfrm>
          <a:prstGeom prst="rect">
            <a:avLst/>
          </a:prstGeom>
        </p:spPr>
        <p:txBody>
          <a:bodyPr vert="horz" wrap="square" lIns="0" tIns="0" rIns="0" bIns="0" rtlCol="0">
            <a:spAutoFit/>
          </a:bodyPr>
          <a:lstStyle/>
          <a:p>
            <a:pPr marL="12700">
              <a:lnSpc>
                <a:spcPts val="2845"/>
              </a:lnSpc>
            </a:pPr>
            <a:r>
              <a:rPr lang="es-MX" sz="1600" dirty="0">
                <a:solidFill>
                  <a:srgbClr val="406DB4"/>
                </a:solidFill>
                <a:latin typeface="FontAwesome" pitchFamily="2" charset="0"/>
              </a:rPr>
              <a:t></a:t>
            </a:r>
            <a:endParaRPr sz="1600" dirty="0">
              <a:solidFill>
                <a:srgbClr val="406DB4"/>
              </a:solidFill>
              <a:latin typeface="FontAwesome" pitchFamily="2" charset="0"/>
              <a:ea typeface="FontAwesome" charset="0"/>
              <a:cs typeface="FontAwesome" charset="0"/>
            </a:endParaRPr>
          </a:p>
        </p:txBody>
      </p:sp>
      <p:sp>
        <p:nvSpPr>
          <p:cNvPr id="37" name="object 22">
            <a:extLst>
              <a:ext uri="{FF2B5EF4-FFF2-40B4-BE49-F238E27FC236}">
                <a16:creationId xmlns:a16="http://schemas.microsoft.com/office/drawing/2014/main" id="{B6326921-D8D5-DC48-8D3D-74EBB258217D}"/>
              </a:ext>
            </a:extLst>
          </p:cNvPr>
          <p:cNvSpPr txBox="1"/>
          <p:nvPr/>
        </p:nvSpPr>
        <p:spPr>
          <a:xfrm>
            <a:off x="1066341" y="2971306"/>
            <a:ext cx="168861" cy="304442"/>
          </a:xfrm>
          <a:prstGeom prst="rect">
            <a:avLst/>
          </a:prstGeom>
        </p:spPr>
        <p:txBody>
          <a:bodyPr vert="horz" wrap="square" lIns="0" tIns="0" rIns="0" bIns="0" rtlCol="0">
            <a:spAutoFit/>
          </a:bodyPr>
          <a:lstStyle/>
          <a:p>
            <a:pPr marL="12700">
              <a:lnSpc>
                <a:spcPts val="2845"/>
              </a:lnSpc>
            </a:pPr>
            <a:r>
              <a:rPr lang="es-MX" sz="1600" dirty="0">
                <a:solidFill>
                  <a:srgbClr val="406DB4"/>
                </a:solidFill>
                <a:latin typeface="FontAwesome" pitchFamily="2" charset="0"/>
              </a:rPr>
              <a:t></a:t>
            </a:r>
            <a:endParaRPr sz="1600" dirty="0">
              <a:solidFill>
                <a:srgbClr val="406DB4"/>
              </a:solidFill>
              <a:latin typeface="FontAwesome" pitchFamily="2" charset="0"/>
              <a:ea typeface="FontAwesome" charset="0"/>
              <a:cs typeface="FontAwesome" charset="0"/>
            </a:endParaRPr>
          </a:p>
        </p:txBody>
      </p:sp>
      <p:sp>
        <p:nvSpPr>
          <p:cNvPr id="41" name="object 22">
            <a:extLst>
              <a:ext uri="{FF2B5EF4-FFF2-40B4-BE49-F238E27FC236}">
                <a16:creationId xmlns:a16="http://schemas.microsoft.com/office/drawing/2014/main" id="{73A63C3D-F0A9-D345-B3E9-D7BAECC335B4}"/>
              </a:ext>
            </a:extLst>
          </p:cNvPr>
          <p:cNvSpPr txBox="1"/>
          <p:nvPr/>
        </p:nvSpPr>
        <p:spPr>
          <a:xfrm>
            <a:off x="1066341" y="3664989"/>
            <a:ext cx="168861" cy="304442"/>
          </a:xfrm>
          <a:prstGeom prst="rect">
            <a:avLst/>
          </a:prstGeom>
        </p:spPr>
        <p:txBody>
          <a:bodyPr vert="horz" wrap="square" lIns="0" tIns="0" rIns="0" bIns="0" rtlCol="0">
            <a:spAutoFit/>
          </a:bodyPr>
          <a:lstStyle/>
          <a:p>
            <a:pPr marL="12700">
              <a:lnSpc>
                <a:spcPts val="2845"/>
              </a:lnSpc>
            </a:pPr>
            <a:r>
              <a:rPr lang="es-MX" sz="1600" dirty="0">
                <a:solidFill>
                  <a:srgbClr val="406DB4"/>
                </a:solidFill>
                <a:latin typeface="FontAwesome" pitchFamily="2" charset="0"/>
              </a:rPr>
              <a:t></a:t>
            </a:r>
            <a:endParaRPr sz="1600" dirty="0">
              <a:solidFill>
                <a:srgbClr val="406DB4"/>
              </a:solidFill>
              <a:latin typeface="FontAwesome" pitchFamily="2" charset="0"/>
              <a:ea typeface="FontAwesome" charset="0"/>
              <a:cs typeface="FontAwesome" charset="0"/>
            </a:endParaRPr>
          </a:p>
        </p:txBody>
      </p:sp>
      <p:sp>
        <p:nvSpPr>
          <p:cNvPr id="42" name="object 22">
            <a:extLst>
              <a:ext uri="{FF2B5EF4-FFF2-40B4-BE49-F238E27FC236}">
                <a16:creationId xmlns:a16="http://schemas.microsoft.com/office/drawing/2014/main" id="{A59EC292-F951-324A-931E-A2637CEB9BCB}"/>
              </a:ext>
            </a:extLst>
          </p:cNvPr>
          <p:cNvSpPr txBox="1"/>
          <p:nvPr/>
        </p:nvSpPr>
        <p:spPr>
          <a:xfrm>
            <a:off x="1066341" y="4417793"/>
            <a:ext cx="168861" cy="304442"/>
          </a:xfrm>
          <a:prstGeom prst="rect">
            <a:avLst/>
          </a:prstGeom>
        </p:spPr>
        <p:txBody>
          <a:bodyPr vert="horz" wrap="square" lIns="0" tIns="0" rIns="0" bIns="0" rtlCol="0">
            <a:spAutoFit/>
          </a:bodyPr>
          <a:lstStyle/>
          <a:p>
            <a:pPr marL="12700">
              <a:lnSpc>
                <a:spcPts val="2845"/>
              </a:lnSpc>
            </a:pPr>
            <a:r>
              <a:rPr lang="es-MX" sz="1600" dirty="0">
                <a:solidFill>
                  <a:srgbClr val="406DB4"/>
                </a:solidFill>
                <a:latin typeface="FontAwesome" pitchFamily="2" charset="0"/>
              </a:rPr>
              <a:t></a:t>
            </a:r>
            <a:endParaRPr sz="1600" dirty="0">
              <a:solidFill>
                <a:srgbClr val="406DB4"/>
              </a:solidFill>
              <a:latin typeface="FontAwesome" pitchFamily="2" charset="0"/>
              <a:ea typeface="FontAwesome" charset="0"/>
              <a:cs typeface="FontAwesome" charset="0"/>
            </a:endParaRPr>
          </a:p>
        </p:txBody>
      </p:sp>
      <p:sp>
        <p:nvSpPr>
          <p:cNvPr id="43" name="object 22">
            <a:extLst>
              <a:ext uri="{FF2B5EF4-FFF2-40B4-BE49-F238E27FC236}">
                <a16:creationId xmlns:a16="http://schemas.microsoft.com/office/drawing/2014/main" id="{3095EF5E-4670-E540-A702-0F4C791F58D0}"/>
              </a:ext>
            </a:extLst>
          </p:cNvPr>
          <p:cNvSpPr txBox="1"/>
          <p:nvPr/>
        </p:nvSpPr>
        <p:spPr>
          <a:xfrm>
            <a:off x="1066341" y="5146949"/>
            <a:ext cx="168861" cy="304442"/>
          </a:xfrm>
          <a:prstGeom prst="rect">
            <a:avLst/>
          </a:prstGeom>
        </p:spPr>
        <p:txBody>
          <a:bodyPr vert="horz" wrap="square" lIns="0" tIns="0" rIns="0" bIns="0" rtlCol="0">
            <a:spAutoFit/>
          </a:bodyPr>
          <a:lstStyle/>
          <a:p>
            <a:pPr marL="12700">
              <a:lnSpc>
                <a:spcPts val="2845"/>
              </a:lnSpc>
            </a:pPr>
            <a:r>
              <a:rPr lang="es-MX" sz="1600" dirty="0">
                <a:solidFill>
                  <a:srgbClr val="406DB4"/>
                </a:solidFill>
                <a:latin typeface="FontAwesome" pitchFamily="2" charset="0"/>
              </a:rPr>
              <a:t></a:t>
            </a:r>
            <a:endParaRPr sz="1600" dirty="0">
              <a:solidFill>
                <a:srgbClr val="406DB4"/>
              </a:solidFill>
              <a:latin typeface="FontAwesome" pitchFamily="2" charset="0"/>
              <a:ea typeface="FontAwesome" charset="0"/>
              <a:cs typeface="FontAwesome" charset="0"/>
            </a:endParaRPr>
          </a:p>
        </p:txBody>
      </p:sp>
      <p:sp>
        <p:nvSpPr>
          <p:cNvPr id="39" name="object 18">
            <a:extLst>
              <a:ext uri="{FF2B5EF4-FFF2-40B4-BE49-F238E27FC236}">
                <a16:creationId xmlns:a16="http://schemas.microsoft.com/office/drawing/2014/main" id="{82CC5709-C9C7-CA44-966B-E322B332C127}"/>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40" name="object 5">
            <a:extLst>
              <a:ext uri="{FF2B5EF4-FFF2-40B4-BE49-F238E27FC236}">
                <a16:creationId xmlns:a16="http://schemas.microsoft.com/office/drawing/2014/main" id="{4312B4CC-85F0-1547-A270-51A8D3067FC8}"/>
              </a:ext>
            </a:extLst>
          </p:cNvPr>
          <p:cNvSpPr/>
          <p:nvPr/>
        </p:nvSpPr>
        <p:spPr>
          <a:xfrm>
            <a:off x="457200" y="6612470"/>
            <a:ext cx="90716" cy="97167"/>
          </a:xfrm>
          <a:prstGeom prst="rect">
            <a:avLst/>
          </a:prstGeom>
          <a:blipFill>
            <a:blip r:embed="rId3" cstate="print"/>
            <a:stretch>
              <a:fillRect/>
            </a:stretch>
          </a:blipFill>
        </p:spPr>
        <p:txBody>
          <a:bodyPr wrap="square" lIns="0" tIns="0" rIns="0" bIns="0" rtlCol="0"/>
          <a:lstStyle/>
          <a:p>
            <a:endParaRPr/>
          </a:p>
        </p:txBody>
      </p:sp>
      <p:sp>
        <p:nvSpPr>
          <p:cNvPr id="47" name="object 6">
            <a:extLst>
              <a:ext uri="{FF2B5EF4-FFF2-40B4-BE49-F238E27FC236}">
                <a16:creationId xmlns:a16="http://schemas.microsoft.com/office/drawing/2014/main" id="{D43E7763-7DB4-C246-A186-B4B7D95D60A0}"/>
              </a:ext>
            </a:extLst>
          </p:cNvPr>
          <p:cNvSpPr/>
          <p:nvPr/>
        </p:nvSpPr>
        <p:spPr>
          <a:xfrm>
            <a:off x="578243" y="6609880"/>
            <a:ext cx="113220" cy="102361"/>
          </a:xfrm>
          <a:prstGeom prst="rect">
            <a:avLst/>
          </a:prstGeom>
          <a:blipFill>
            <a:blip r:embed="rId4" cstate="print"/>
            <a:stretch>
              <a:fillRect/>
            </a:stretch>
          </a:blipFill>
        </p:spPr>
        <p:txBody>
          <a:bodyPr wrap="square" lIns="0" tIns="0" rIns="0" bIns="0" rtlCol="0"/>
          <a:lstStyle/>
          <a:p>
            <a:endParaRPr/>
          </a:p>
        </p:txBody>
      </p:sp>
      <p:sp>
        <p:nvSpPr>
          <p:cNvPr id="48" name="object 36">
            <a:extLst>
              <a:ext uri="{FF2B5EF4-FFF2-40B4-BE49-F238E27FC236}">
                <a16:creationId xmlns:a16="http://schemas.microsoft.com/office/drawing/2014/main" id="{AFC11C33-1FDC-2847-A9D7-7F998FB04CFA}"/>
              </a:ext>
            </a:extLst>
          </p:cNvPr>
          <p:cNvSpPr txBox="1">
            <a:spLocks noGrp="1"/>
          </p:cNvSpPr>
          <p:nvPr>
            <p:ph type="ftr" sz="quarter" idx="4294967295"/>
          </p:nvPr>
        </p:nvSpPr>
        <p:spPr>
          <a:xfrm>
            <a:off x="792130" y="6610350"/>
            <a:ext cx="1497013" cy="115888"/>
          </a:xfrm>
          <a:prstGeom prst="rect">
            <a:avLst/>
          </a:prstGeom>
        </p:spPr>
        <p:txBody>
          <a:bodyPr vert="horz" wrap="square" lIns="0" tIns="0" rIns="0" bIns="0" rtlCol="0">
            <a:spAutoFit/>
          </a:bodyPr>
          <a:lstStyle/>
          <a:p>
            <a:pPr marL="12700">
              <a:lnSpc>
                <a:spcPts val="890"/>
              </a:lnSpc>
            </a:pPr>
            <a:r>
              <a:rPr spc="45" dirty="0"/>
              <a:t>http://</a:t>
            </a:r>
            <a:r>
              <a:rPr spc="45" dirty="0" err="1"/>
              <a:t>bonzai-intranet.com</a:t>
            </a:r>
            <a:r>
              <a:rPr spc="45" dirty="0"/>
              <a:t>/</a:t>
            </a:r>
          </a:p>
        </p:txBody>
      </p:sp>
      <p:pic>
        <p:nvPicPr>
          <p:cNvPr id="50" name="Imagen 49">
            <a:extLst>
              <a:ext uri="{FF2B5EF4-FFF2-40B4-BE49-F238E27FC236}">
                <a16:creationId xmlns:a16="http://schemas.microsoft.com/office/drawing/2014/main" id="{F0475444-56B3-3343-89DF-7EF1CEAF42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51" name="Text Placeholder 3">
            <a:extLst>
              <a:ext uri="{FF2B5EF4-FFF2-40B4-BE49-F238E27FC236}">
                <a16:creationId xmlns:a16="http://schemas.microsoft.com/office/drawing/2014/main" id="{AE37C812-789C-2C4A-B609-E20933B93640}"/>
              </a:ext>
            </a:extLst>
          </p:cNvPr>
          <p:cNvSpPr txBox="1">
            <a:spLocks/>
          </p:cNvSpPr>
          <p:nvPr/>
        </p:nvSpPr>
        <p:spPr>
          <a:xfrm>
            <a:off x="428624" y="373974"/>
            <a:ext cx="7235192" cy="511851"/>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6"/>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7"/>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What Makes a Great Intranet Team?</a:t>
            </a:r>
            <a:endParaRPr lang="en-US" sz="3375" b="1" dirty="0">
              <a:solidFill>
                <a:srgbClr val="000000"/>
              </a:solidFill>
              <a:latin typeface="Graphik" panose="020B0503030202060203" pitchFamily="34" charset="77"/>
            </a:endParaRPr>
          </a:p>
        </p:txBody>
      </p:sp>
      <p:pic>
        <p:nvPicPr>
          <p:cNvPr id="9" name="Imagen 8">
            <a:extLst>
              <a:ext uri="{FF2B5EF4-FFF2-40B4-BE49-F238E27FC236}">
                <a16:creationId xmlns:a16="http://schemas.microsoft.com/office/drawing/2014/main" id="{A708C3EE-2BB4-3948-90DF-70A68533513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64029" y="2433703"/>
            <a:ext cx="3311229" cy="2932332"/>
          </a:xfrm>
          <a:prstGeom prst="rect">
            <a:avLst/>
          </a:prstGeom>
        </p:spPr>
      </p:pic>
    </p:spTree>
    <p:extLst>
      <p:ext uri="{BB962C8B-B14F-4D97-AF65-F5344CB8AC3E}">
        <p14:creationId xmlns:p14="http://schemas.microsoft.com/office/powerpoint/2010/main" val="3518303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object 32">
            <a:extLst>
              <a:ext uri="{FF2B5EF4-FFF2-40B4-BE49-F238E27FC236}">
                <a16:creationId xmlns:a16="http://schemas.microsoft.com/office/drawing/2014/main" id="{A304EB09-A209-6940-B41C-85196CB7D03F}"/>
              </a:ext>
            </a:extLst>
          </p:cNvPr>
          <p:cNvSpPr/>
          <p:nvPr/>
        </p:nvSpPr>
        <p:spPr>
          <a:xfrm>
            <a:off x="476884" y="2245893"/>
            <a:ext cx="3183255" cy="3185588"/>
          </a:xfrm>
          <a:custGeom>
            <a:avLst/>
            <a:gdLst/>
            <a:ahLst/>
            <a:cxnLst/>
            <a:rect l="l" t="t" r="r" b="b"/>
            <a:pathLst>
              <a:path w="3183254" h="2792095">
                <a:moveTo>
                  <a:pt x="0" y="2791904"/>
                </a:moveTo>
                <a:lnTo>
                  <a:pt x="3183001" y="2791904"/>
                </a:lnTo>
                <a:lnTo>
                  <a:pt x="3183001" y="0"/>
                </a:lnTo>
                <a:lnTo>
                  <a:pt x="0" y="0"/>
                </a:lnTo>
                <a:lnTo>
                  <a:pt x="0" y="2791904"/>
                </a:lnTo>
                <a:close/>
              </a:path>
            </a:pathLst>
          </a:custGeom>
          <a:solidFill>
            <a:srgbClr val="345BA7"/>
          </a:solidFill>
          <a:ln w="15341">
            <a:noFill/>
          </a:ln>
        </p:spPr>
        <p:txBody>
          <a:bodyPr wrap="square" lIns="0" tIns="0" rIns="0" bIns="0" rtlCol="0"/>
          <a:lstStyle/>
          <a:p>
            <a:endParaRPr/>
          </a:p>
        </p:txBody>
      </p:sp>
      <p:sp>
        <p:nvSpPr>
          <p:cNvPr id="44" name="object 44"/>
          <p:cNvSpPr/>
          <p:nvPr/>
        </p:nvSpPr>
        <p:spPr>
          <a:xfrm>
            <a:off x="10902952" y="5134447"/>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5" name="object 45"/>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46" name="object 46"/>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39" name="object 36">
            <a:extLst>
              <a:ext uri="{FF2B5EF4-FFF2-40B4-BE49-F238E27FC236}">
                <a16:creationId xmlns:a16="http://schemas.microsoft.com/office/drawing/2014/main" id="{C599B0F5-B24A-D84D-B37B-92FE93175331}"/>
              </a:ext>
            </a:extLst>
          </p:cNvPr>
          <p:cNvSpPr txBox="1">
            <a:spLocks noGrp="1"/>
          </p:cNvSpPr>
          <p:nvPr>
            <p:ph type="ftr" sz="quarter" idx="4294967295"/>
          </p:nvPr>
        </p:nvSpPr>
        <p:spPr>
          <a:xfrm>
            <a:off x="0" y="6610350"/>
            <a:ext cx="1497013" cy="115888"/>
          </a:xfrm>
          <a:prstGeom prst="rect">
            <a:avLst/>
          </a:prstGeom>
        </p:spPr>
        <p:txBody>
          <a:bodyPr vert="horz" wrap="square" lIns="0" tIns="0" rIns="0" bIns="0" rtlCol="0">
            <a:spAutoFit/>
          </a:bodyPr>
          <a:lstStyle/>
          <a:p>
            <a:pPr marL="12700">
              <a:lnSpc>
                <a:spcPts val="890"/>
              </a:lnSpc>
            </a:pPr>
            <a:r>
              <a:rPr spc="45" dirty="0"/>
              <a:t>http://</a:t>
            </a:r>
            <a:r>
              <a:rPr spc="45" dirty="0" err="1"/>
              <a:t>bonzai-intranet.com</a:t>
            </a:r>
            <a:r>
              <a:rPr spc="45" dirty="0"/>
              <a:t>/</a:t>
            </a:r>
          </a:p>
        </p:txBody>
      </p:sp>
      <p:sp>
        <p:nvSpPr>
          <p:cNvPr id="63" name="object 31">
            <a:extLst>
              <a:ext uri="{FF2B5EF4-FFF2-40B4-BE49-F238E27FC236}">
                <a16:creationId xmlns:a16="http://schemas.microsoft.com/office/drawing/2014/main" id="{D4868443-D6F6-DE42-9055-9601D84E0560}"/>
              </a:ext>
            </a:extLst>
          </p:cNvPr>
          <p:cNvSpPr txBox="1"/>
          <p:nvPr/>
        </p:nvSpPr>
        <p:spPr>
          <a:xfrm>
            <a:off x="762519" y="2702529"/>
            <a:ext cx="2628722" cy="2544286"/>
          </a:xfrm>
          <a:prstGeom prst="rect">
            <a:avLst/>
          </a:prstGeom>
        </p:spPr>
        <p:txBody>
          <a:bodyPr vert="horz" wrap="square" lIns="0" tIns="0" rIns="0" bIns="0" rtlCol="0">
            <a:spAutoFit/>
          </a:bodyPr>
          <a:lstStyle/>
          <a:p>
            <a:pPr marL="212090" indent="-199390">
              <a:lnSpc>
                <a:spcPct val="100000"/>
              </a:lnSpc>
              <a:buChar char="•"/>
              <a:tabLst>
                <a:tab pos="212725" algn="l"/>
              </a:tabLst>
            </a:pPr>
            <a:r>
              <a:rPr lang="es-MX" sz="1200" dirty="0">
                <a:solidFill>
                  <a:schemeClr val="bg1"/>
                </a:solidFill>
                <a:latin typeface="Graphik" panose="020B0503030202060203" pitchFamily="34" charset="77"/>
                <a:ea typeface="Open Sans Semibold" panose="020B0606030504020204" pitchFamily="34" charset="0"/>
                <a:cs typeface="Open Sans Semibold" panose="020B0606030504020204" pitchFamily="34" charset="0"/>
              </a:rPr>
              <a:t>A great Intranet fulfills many roles and hence requires input from many functions!</a:t>
            </a:r>
          </a:p>
          <a:p>
            <a:pPr marL="212090" indent="-199390">
              <a:lnSpc>
                <a:spcPct val="100000"/>
              </a:lnSpc>
              <a:buChar char="•"/>
              <a:tabLst>
                <a:tab pos="212725" algn="l"/>
              </a:tabLst>
            </a:pPr>
            <a:endParaRPr lang="es-MX" sz="1200" dirty="0">
              <a:solidFill>
                <a:schemeClr val="bg1"/>
              </a:solidFill>
              <a:latin typeface="Graphik" panose="020B0503030202060203" pitchFamily="34" charset="77"/>
              <a:ea typeface="Open Sans Semibold" panose="020B0606030504020204" pitchFamily="34" charset="0"/>
              <a:cs typeface="Open Sans Semibold" panose="020B0606030504020204" pitchFamily="34" charset="0"/>
            </a:endParaRPr>
          </a:p>
          <a:p>
            <a:pPr marL="212090" indent="-199390">
              <a:lnSpc>
                <a:spcPct val="100000"/>
              </a:lnSpc>
              <a:buChar char="•"/>
              <a:tabLst>
                <a:tab pos="212725" algn="l"/>
              </a:tabLst>
            </a:pPr>
            <a:r>
              <a:rPr lang="es-MX" sz="1200" dirty="0">
                <a:solidFill>
                  <a:schemeClr val="bg1"/>
                </a:solidFill>
                <a:latin typeface="Graphik" panose="020B0503030202060203" pitchFamily="34" charset="77"/>
                <a:ea typeface="Open Sans Semibold" panose="020B0606030504020204" pitchFamily="34" charset="0"/>
                <a:cs typeface="Open Sans Semibold" panose="020B0606030504020204" pitchFamily="34" charset="0"/>
              </a:rPr>
              <a:t>A multi-disciplinary team is best for a holistic view of the intranet</a:t>
            </a:r>
          </a:p>
          <a:p>
            <a:pPr marL="212090" indent="-199390">
              <a:lnSpc>
                <a:spcPct val="100000"/>
              </a:lnSpc>
              <a:buChar char="•"/>
              <a:tabLst>
                <a:tab pos="212725" algn="l"/>
              </a:tabLst>
            </a:pPr>
            <a:endParaRPr lang="es-MX" sz="1200" dirty="0">
              <a:solidFill>
                <a:schemeClr val="bg1"/>
              </a:solidFill>
              <a:latin typeface="Graphik" panose="020B0503030202060203" pitchFamily="34" charset="77"/>
              <a:ea typeface="Open Sans Semibold" panose="020B0606030504020204" pitchFamily="34" charset="0"/>
              <a:cs typeface="Open Sans Semibold" panose="020B0606030504020204" pitchFamily="34" charset="0"/>
            </a:endParaRPr>
          </a:p>
          <a:p>
            <a:pPr marL="212090" indent="-199390">
              <a:lnSpc>
                <a:spcPct val="100000"/>
              </a:lnSpc>
              <a:buChar char="•"/>
              <a:tabLst>
                <a:tab pos="212725" algn="l"/>
              </a:tabLst>
            </a:pPr>
            <a:r>
              <a:rPr lang="es-MX" sz="1200" dirty="0">
                <a:solidFill>
                  <a:schemeClr val="bg1"/>
                </a:solidFill>
                <a:latin typeface="Graphik" panose="020B0503030202060203" pitchFamily="34" charset="77"/>
                <a:ea typeface="Open Sans Semibold" panose="020B0606030504020204" pitchFamily="34" charset="0"/>
                <a:cs typeface="Open Sans Semibold" panose="020B0606030504020204" pitchFamily="34" charset="0"/>
              </a:rPr>
              <a:t>Many hands can make light work</a:t>
            </a:r>
          </a:p>
          <a:p>
            <a:pPr marL="212090" indent="-199390">
              <a:lnSpc>
                <a:spcPct val="100000"/>
              </a:lnSpc>
              <a:buChar char="•"/>
              <a:tabLst>
                <a:tab pos="212725" algn="l"/>
              </a:tabLst>
            </a:pPr>
            <a:endParaRPr lang="es-ES" sz="1200" dirty="0">
              <a:solidFill>
                <a:schemeClr val="bg1"/>
              </a:solidFill>
              <a:latin typeface="Graphik" panose="020B0503030202060203" pitchFamily="34" charset="77"/>
              <a:ea typeface="Open Sans Semibold" panose="020B0606030504020204" pitchFamily="34" charset="0"/>
              <a:cs typeface="Open Sans Semibold" panose="020B0606030504020204" pitchFamily="34" charset="0"/>
            </a:endParaRPr>
          </a:p>
          <a:p>
            <a:pPr marL="212090" indent="-199390">
              <a:buFontTx/>
              <a:buChar char="•"/>
              <a:tabLst>
                <a:tab pos="212725" algn="l"/>
              </a:tabLst>
            </a:pPr>
            <a:r>
              <a:rPr lang="es-MX" sz="1200" dirty="0">
                <a:solidFill>
                  <a:schemeClr val="bg1"/>
                </a:solidFill>
                <a:latin typeface="Graphik" panose="020B0503030202060203" pitchFamily="34" charset="77"/>
                <a:ea typeface="Open Sans Semibold" panose="020B0606030504020204" pitchFamily="34" charset="0"/>
                <a:cs typeface="Open Sans Semibold" panose="020B0606030504020204" pitchFamily="34" charset="0"/>
              </a:rPr>
              <a:t>More engagement &gt; more funding &gt; more resourcing &gt; the more you can do</a:t>
            </a:r>
          </a:p>
          <a:p>
            <a:pPr marL="212090" indent="-199390">
              <a:lnSpc>
                <a:spcPct val="100000"/>
              </a:lnSpc>
              <a:spcBef>
                <a:spcPts val="1019"/>
              </a:spcBef>
              <a:buChar char="•"/>
              <a:tabLst>
                <a:tab pos="212725" algn="l"/>
              </a:tabLst>
            </a:pPr>
            <a:endParaRPr sz="1300" dirty="0">
              <a:latin typeface="Open Sans"/>
              <a:cs typeface="Open Sans"/>
            </a:endParaRPr>
          </a:p>
        </p:txBody>
      </p:sp>
      <p:sp>
        <p:nvSpPr>
          <p:cNvPr id="65" name="object 33">
            <a:extLst>
              <a:ext uri="{FF2B5EF4-FFF2-40B4-BE49-F238E27FC236}">
                <a16:creationId xmlns:a16="http://schemas.microsoft.com/office/drawing/2014/main" id="{CE08874D-947A-7240-8FDE-31CC6E86927D}"/>
              </a:ext>
            </a:extLst>
          </p:cNvPr>
          <p:cNvSpPr/>
          <p:nvPr/>
        </p:nvSpPr>
        <p:spPr>
          <a:xfrm>
            <a:off x="1845563" y="2042595"/>
            <a:ext cx="445770" cy="373380"/>
          </a:xfrm>
          <a:custGeom>
            <a:avLst/>
            <a:gdLst/>
            <a:ahLst/>
            <a:cxnLst/>
            <a:rect l="l" t="t" r="r" b="b"/>
            <a:pathLst>
              <a:path w="445770" h="373380">
                <a:moveTo>
                  <a:pt x="414959" y="0"/>
                </a:moveTo>
                <a:lnTo>
                  <a:pt x="30683" y="0"/>
                </a:lnTo>
                <a:lnTo>
                  <a:pt x="12944" y="479"/>
                </a:lnTo>
                <a:lnTo>
                  <a:pt x="3835" y="3835"/>
                </a:lnTo>
                <a:lnTo>
                  <a:pt x="479" y="12944"/>
                </a:lnTo>
                <a:lnTo>
                  <a:pt x="0" y="30683"/>
                </a:lnTo>
                <a:lnTo>
                  <a:pt x="0" y="342531"/>
                </a:lnTo>
                <a:lnTo>
                  <a:pt x="479" y="360270"/>
                </a:lnTo>
                <a:lnTo>
                  <a:pt x="3835" y="369379"/>
                </a:lnTo>
                <a:lnTo>
                  <a:pt x="12944" y="372735"/>
                </a:lnTo>
                <a:lnTo>
                  <a:pt x="30683" y="373214"/>
                </a:lnTo>
                <a:lnTo>
                  <a:pt x="414959" y="373214"/>
                </a:lnTo>
                <a:lnTo>
                  <a:pt x="432698" y="372735"/>
                </a:lnTo>
                <a:lnTo>
                  <a:pt x="441807" y="369379"/>
                </a:lnTo>
                <a:lnTo>
                  <a:pt x="445163" y="360270"/>
                </a:lnTo>
                <a:lnTo>
                  <a:pt x="445643" y="342531"/>
                </a:lnTo>
                <a:lnTo>
                  <a:pt x="445643" y="30683"/>
                </a:lnTo>
                <a:lnTo>
                  <a:pt x="445163" y="12944"/>
                </a:lnTo>
                <a:lnTo>
                  <a:pt x="441807" y="3835"/>
                </a:lnTo>
                <a:lnTo>
                  <a:pt x="432698" y="479"/>
                </a:lnTo>
                <a:lnTo>
                  <a:pt x="414959" y="0"/>
                </a:lnTo>
                <a:close/>
              </a:path>
            </a:pathLst>
          </a:custGeom>
          <a:solidFill>
            <a:srgbClr val="F2F2F2"/>
          </a:solidFill>
        </p:spPr>
        <p:txBody>
          <a:bodyPr wrap="square" lIns="0" tIns="0" rIns="0" bIns="0" rtlCol="0"/>
          <a:lstStyle/>
          <a:p>
            <a:endParaRPr/>
          </a:p>
        </p:txBody>
      </p:sp>
      <p:sp>
        <p:nvSpPr>
          <p:cNvPr id="66" name="object 34">
            <a:extLst>
              <a:ext uri="{FF2B5EF4-FFF2-40B4-BE49-F238E27FC236}">
                <a16:creationId xmlns:a16="http://schemas.microsoft.com/office/drawing/2014/main" id="{8A78B0E6-4C78-8A45-A058-134177B26A44}"/>
              </a:ext>
            </a:extLst>
          </p:cNvPr>
          <p:cNvSpPr txBox="1"/>
          <p:nvPr/>
        </p:nvSpPr>
        <p:spPr>
          <a:xfrm>
            <a:off x="1896655" y="2040571"/>
            <a:ext cx="332740" cy="361950"/>
          </a:xfrm>
          <a:prstGeom prst="rect">
            <a:avLst/>
          </a:prstGeom>
        </p:spPr>
        <p:txBody>
          <a:bodyPr vert="horz" wrap="square" lIns="0" tIns="0" rIns="0" bIns="0" rtlCol="0">
            <a:spAutoFit/>
          </a:bodyPr>
          <a:lstStyle/>
          <a:p>
            <a:pPr marL="12700">
              <a:lnSpc>
                <a:spcPts val="2845"/>
              </a:lnSpc>
            </a:pPr>
            <a:r>
              <a:rPr sz="2400" spc="15" dirty="0">
                <a:solidFill>
                  <a:srgbClr val="F28D2A"/>
                </a:solidFill>
                <a:latin typeface="FontAwesome"/>
                <a:cs typeface="FontAwesome"/>
              </a:rPr>
              <a:t></a:t>
            </a:r>
            <a:endParaRPr sz="2400" dirty="0">
              <a:solidFill>
                <a:srgbClr val="F28D2A"/>
              </a:solidFill>
              <a:latin typeface="FontAwesome"/>
              <a:cs typeface="FontAwesome"/>
            </a:endParaRPr>
          </a:p>
        </p:txBody>
      </p:sp>
      <p:sp>
        <p:nvSpPr>
          <p:cNvPr id="67" name="object 35">
            <a:extLst>
              <a:ext uri="{FF2B5EF4-FFF2-40B4-BE49-F238E27FC236}">
                <a16:creationId xmlns:a16="http://schemas.microsoft.com/office/drawing/2014/main" id="{8008D787-B475-4246-9AAC-8189EF925955}"/>
              </a:ext>
            </a:extLst>
          </p:cNvPr>
          <p:cNvSpPr/>
          <p:nvPr/>
        </p:nvSpPr>
        <p:spPr>
          <a:xfrm>
            <a:off x="1845563" y="2042595"/>
            <a:ext cx="445770" cy="373380"/>
          </a:xfrm>
          <a:custGeom>
            <a:avLst/>
            <a:gdLst/>
            <a:ahLst/>
            <a:cxnLst/>
            <a:rect l="l" t="t" r="r" b="b"/>
            <a:pathLst>
              <a:path w="445770" h="373380">
                <a:moveTo>
                  <a:pt x="30683" y="0"/>
                </a:moveTo>
                <a:lnTo>
                  <a:pt x="12944" y="479"/>
                </a:lnTo>
                <a:lnTo>
                  <a:pt x="3835" y="3835"/>
                </a:lnTo>
                <a:lnTo>
                  <a:pt x="479" y="12944"/>
                </a:lnTo>
                <a:lnTo>
                  <a:pt x="0" y="30683"/>
                </a:lnTo>
                <a:lnTo>
                  <a:pt x="0" y="342531"/>
                </a:lnTo>
                <a:lnTo>
                  <a:pt x="479" y="360270"/>
                </a:lnTo>
                <a:lnTo>
                  <a:pt x="3835" y="369379"/>
                </a:lnTo>
                <a:lnTo>
                  <a:pt x="12944" y="372735"/>
                </a:lnTo>
                <a:lnTo>
                  <a:pt x="30683" y="373214"/>
                </a:lnTo>
                <a:lnTo>
                  <a:pt x="414959" y="373214"/>
                </a:lnTo>
                <a:lnTo>
                  <a:pt x="432698" y="372735"/>
                </a:lnTo>
                <a:lnTo>
                  <a:pt x="441807" y="369379"/>
                </a:lnTo>
                <a:lnTo>
                  <a:pt x="445163" y="360270"/>
                </a:lnTo>
                <a:lnTo>
                  <a:pt x="445643" y="342531"/>
                </a:lnTo>
                <a:lnTo>
                  <a:pt x="445643" y="30683"/>
                </a:lnTo>
                <a:lnTo>
                  <a:pt x="445163" y="12944"/>
                </a:lnTo>
                <a:lnTo>
                  <a:pt x="441807" y="3835"/>
                </a:lnTo>
                <a:lnTo>
                  <a:pt x="432698" y="479"/>
                </a:lnTo>
                <a:lnTo>
                  <a:pt x="414959" y="0"/>
                </a:lnTo>
                <a:lnTo>
                  <a:pt x="30683" y="0"/>
                </a:lnTo>
                <a:close/>
              </a:path>
            </a:pathLst>
          </a:custGeom>
          <a:ln w="15341">
            <a:solidFill>
              <a:srgbClr val="406DB4"/>
            </a:solidFill>
          </a:ln>
        </p:spPr>
        <p:txBody>
          <a:bodyPr wrap="square" lIns="0" tIns="0" rIns="0" bIns="0" rtlCol="0"/>
          <a:lstStyle/>
          <a:p>
            <a:endParaRPr/>
          </a:p>
        </p:txBody>
      </p:sp>
      <p:sp>
        <p:nvSpPr>
          <p:cNvPr id="74" name="object 31">
            <a:extLst>
              <a:ext uri="{FF2B5EF4-FFF2-40B4-BE49-F238E27FC236}">
                <a16:creationId xmlns:a16="http://schemas.microsoft.com/office/drawing/2014/main" id="{C8A7065D-3F9B-3842-8EE1-096ABB4AA3F2}"/>
              </a:ext>
            </a:extLst>
          </p:cNvPr>
          <p:cNvSpPr txBox="1"/>
          <p:nvPr/>
        </p:nvSpPr>
        <p:spPr>
          <a:xfrm>
            <a:off x="4625566" y="2682414"/>
            <a:ext cx="5647571" cy="605294"/>
          </a:xfrm>
          <a:prstGeom prst="rect">
            <a:avLst/>
          </a:prstGeom>
        </p:spPr>
        <p:txBody>
          <a:bodyPr vert="horz" wrap="square" lIns="0" tIns="0" rIns="0" bIns="0" rtlCol="0">
            <a:spAutoFit/>
          </a:bodyPr>
          <a:lstStyle/>
          <a:p>
            <a:pPr algn="ctr"/>
            <a:r>
              <a:rPr lang="en-US" b="1" dirty="0">
                <a:solidFill>
                  <a:srgbClr val="406DB4"/>
                </a:solidFill>
                <a:latin typeface="Graphik Semibold" panose="020B0503030202060203" pitchFamily="34" charset="77"/>
                <a:ea typeface="Open Sans" panose="020B0606030504020204" pitchFamily="34" charset="0"/>
                <a:cs typeface="Open Sans" panose="020B0606030504020204" pitchFamily="34" charset="0"/>
              </a:rPr>
              <a:t>What if just one department owns the Intranet?</a:t>
            </a:r>
            <a:endParaRPr lang="es-MX" b="1" dirty="0">
              <a:solidFill>
                <a:srgbClr val="406DB4"/>
              </a:solidFill>
              <a:latin typeface="Graphik Semibold" panose="020B0503030202060203" pitchFamily="34" charset="77"/>
              <a:ea typeface="Open Sans" panose="020B0606030504020204" pitchFamily="34" charset="0"/>
              <a:cs typeface="Open Sans" panose="020B0606030504020204" pitchFamily="34" charset="0"/>
            </a:endParaRPr>
          </a:p>
          <a:p>
            <a:pPr marL="212090" indent="-199390">
              <a:lnSpc>
                <a:spcPct val="100000"/>
              </a:lnSpc>
              <a:spcBef>
                <a:spcPts val="1019"/>
              </a:spcBef>
              <a:buChar char="•"/>
              <a:tabLst>
                <a:tab pos="212725" algn="l"/>
              </a:tabLst>
            </a:pPr>
            <a:endParaRPr sz="1300" dirty="0">
              <a:latin typeface="Open Sans"/>
              <a:cs typeface="Open Sans"/>
            </a:endParaRPr>
          </a:p>
        </p:txBody>
      </p:sp>
      <p:sp>
        <p:nvSpPr>
          <p:cNvPr id="75" name="object 31">
            <a:extLst>
              <a:ext uri="{FF2B5EF4-FFF2-40B4-BE49-F238E27FC236}">
                <a16:creationId xmlns:a16="http://schemas.microsoft.com/office/drawing/2014/main" id="{026396CB-4140-B947-8BA4-B127C4CC75E6}"/>
              </a:ext>
            </a:extLst>
          </p:cNvPr>
          <p:cNvSpPr txBox="1"/>
          <p:nvPr/>
        </p:nvSpPr>
        <p:spPr>
          <a:xfrm>
            <a:off x="4025585" y="3912201"/>
            <a:ext cx="1996901" cy="795282"/>
          </a:xfrm>
          <a:prstGeom prst="rect">
            <a:avLst/>
          </a:prstGeom>
        </p:spPr>
        <p:txBody>
          <a:bodyPr vert="horz" wrap="square" lIns="0" tIns="0" rIns="0" bIns="0" rtlCol="0">
            <a:spAutoFit/>
          </a:bodyPr>
          <a:lstStyle/>
          <a:p>
            <a:pPr marL="212090" indent="-199390">
              <a:lnSpc>
                <a:spcPct val="150000"/>
              </a:lnSpc>
              <a:buChar char="•"/>
              <a:tabLst>
                <a:tab pos="212725" algn="l"/>
              </a:tabLst>
            </a:pPr>
            <a:r>
              <a:rPr lang="es-MX" sz="1200" dirty="0">
                <a:solidFill>
                  <a:srgbClr val="54565A"/>
                </a:solidFill>
                <a:latin typeface="Graphik" panose="020B0503030202060203" pitchFamily="34" charset="77"/>
                <a:cs typeface="Open Sans"/>
              </a:rPr>
              <a:t>Focus on News &amp; Events</a:t>
            </a:r>
          </a:p>
          <a:p>
            <a:pPr marL="212090" indent="-199390">
              <a:lnSpc>
                <a:spcPct val="150000"/>
              </a:lnSpc>
              <a:buChar char="•"/>
              <a:tabLst>
                <a:tab pos="212725" algn="l"/>
              </a:tabLst>
            </a:pPr>
            <a:r>
              <a:rPr lang="es-MX" sz="1200" dirty="0">
                <a:solidFill>
                  <a:srgbClr val="54565A"/>
                </a:solidFill>
                <a:latin typeface="Graphik" panose="020B0503030202060203" pitchFamily="34" charset="77"/>
                <a:cs typeface="Open Sans"/>
              </a:rPr>
              <a:t>Homepage looks great</a:t>
            </a:r>
          </a:p>
          <a:p>
            <a:pPr marL="212090" indent="-199390">
              <a:lnSpc>
                <a:spcPct val="150000"/>
              </a:lnSpc>
              <a:buChar char="•"/>
              <a:tabLst>
                <a:tab pos="212725" algn="l"/>
              </a:tabLst>
            </a:pPr>
            <a:r>
              <a:rPr lang="es-MX" sz="1200" dirty="0">
                <a:solidFill>
                  <a:srgbClr val="54565A"/>
                </a:solidFill>
                <a:latin typeface="Graphik" panose="020B0503030202060203" pitchFamily="34" charset="77"/>
                <a:cs typeface="Open Sans"/>
              </a:rPr>
              <a:t>Missing key elements</a:t>
            </a:r>
          </a:p>
        </p:txBody>
      </p:sp>
      <p:sp>
        <p:nvSpPr>
          <p:cNvPr id="76" name="object 31">
            <a:extLst>
              <a:ext uri="{FF2B5EF4-FFF2-40B4-BE49-F238E27FC236}">
                <a16:creationId xmlns:a16="http://schemas.microsoft.com/office/drawing/2014/main" id="{CDE9EA5D-25D4-7343-8A8C-2A0EC31B86E4}"/>
              </a:ext>
            </a:extLst>
          </p:cNvPr>
          <p:cNvSpPr txBox="1"/>
          <p:nvPr/>
        </p:nvSpPr>
        <p:spPr>
          <a:xfrm>
            <a:off x="4025584" y="3427461"/>
            <a:ext cx="1996901" cy="430887"/>
          </a:xfrm>
          <a:prstGeom prst="rect">
            <a:avLst/>
          </a:prstGeom>
        </p:spPr>
        <p:txBody>
          <a:bodyPr vert="horz" wrap="square" lIns="0" tIns="0" rIns="0" bIns="0" rtlCol="0">
            <a:spAutoFit/>
          </a:bodyPr>
          <a:lstStyle/>
          <a:p>
            <a:pPr algn="ctr"/>
            <a:r>
              <a:rPr lang="en-US" sz="1400" dirty="0">
                <a:solidFill>
                  <a:srgbClr val="F28D2A"/>
                </a:solidFill>
                <a:latin typeface="Graphik Medium" panose="020B0503030202060203" pitchFamily="34" charset="77"/>
                <a:ea typeface="Open Sans Semibold" panose="020B0606030504020204" pitchFamily="34" charset="0"/>
                <a:cs typeface="Open Sans Semibold" panose="020B0606030504020204" pitchFamily="34" charset="0"/>
              </a:rPr>
              <a:t>Communications Owned Intranet</a:t>
            </a:r>
            <a:endParaRPr lang="es-MX" sz="1400" dirty="0">
              <a:solidFill>
                <a:srgbClr val="F28D2A"/>
              </a:solidFill>
              <a:latin typeface="Graphik Medium" panose="020B0503030202060203" pitchFamily="34" charset="77"/>
              <a:ea typeface="Open Sans Semibold" panose="020B0606030504020204" pitchFamily="34" charset="0"/>
              <a:cs typeface="Open Sans Semibold" panose="020B0606030504020204" pitchFamily="34" charset="0"/>
            </a:endParaRPr>
          </a:p>
        </p:txBody>
      </p:sp>
      <p:sp>
        <p:nvSpPr>
          <p:cNvPr id="80" name="object 31">
            <a:extLst>
              <a:ext uri="{FF2B5EF4-FFF2-40B4-BE49-F238E27FC236}">
                <a16:creationId xmlns:a16="http://schemas.microsoft.com/office/drawing/2014/main" id="{54AB221A-38F6-024A-9702-27ACEEF67E80}"/>
              </a:ext>
            </a:extLst>
          </p:cNvPr>
          <p:cNvSpPr txBox="1"/>
          <p:nvPr/>
        </p:nvSpPr>
        <p:spPr>
          <a:xfrm>
            <a:off x="6446742" y="3981476"/>
            <a:ext cx="1996901" cy="923330"/>
          </a:xfrm>
          <a:prstGeom prst="rect">
            <a:avLst/>
          </a:prstGeom>
        </p:spPr>
        <p:txBody>
          <a:bodyPr vert="horz" wrap="square" lIns="0" tIns="0" rIns="0" bIns="0" rtlCol="0">
            <a:spAutoFit/>
          </a:bodyPr>
          <a:lstStyle/>
          <a:p>
            <a:pPr marL="212090" indent="-199390">
              <a:buChar char="•"/>
              <a:tabLst>
                <a:tab pos="212725" algn="l"/>
              </a:tabLst>
            </a:pPr>
            <a:r>
              <a:rPr lang="es-MX" sz="1200" dirty="0">
                <a:solidFill>
                  <a:srgbClr val="54565A"/>
                </a:solidFill>
                <a:latin typeface="Graphik" panose="020B0503030202060203" pitchFamily="34" charset="77"/>
                <a:cs typeface="Open Sans"/>
              </a:rPr>
              <a:t>Lots of self service capabilities</a:t>
            </a:r>
          </a:p>
          <a:p>
            <a:pPr marL="212090" indent="-199390">
              <a:buChar char="•"/>
              <a:tabLst>
                <a:tab pos="212725" algn="l"/>
              </a:tabLst>
            </a:pPr>
            <a:endParaRPr lang="es-MX" sz="1200" dirty="0">
              <a:solidFill>
                <a:srgbClr val="54565A"/>
              </a:solidFill>
              <a:latin typeface="Graphik" panose="020B0503030202060203" pitchFamily="34" charset="77"/>
              <a:cs typeface="Open Sans"/>
            </a:endParaRPr>
          </a:p>
          <a:p>
            <a:pPr marL="212090" indent="-199390">
              <a:buChar char="•"/>
              <a:tabLst>
                <a:tab pos="212725" algn="l"/>
              </a:tabLst>
            </a:pPr>
            <a:r>
              <a:rPr lang="es-MX" sz="1200" dirty="0">
                <a:solidFill>
                  <a:srgbClr val="54565A"/>
                </a:solidFill>
                <a:latin typeface="Graphik" panose="020B0503030202060203" pitchFamily="34" charset="77"/>
                <a:cs typeface="Open Sans"/>
              </a:rPr>
              <a:t>Great for HR content but weak on other content</a:t>
            </a:r>
          </a:p>
        </p:txBody>
      </p:sp>
      <p:sp>
        <p:nvSpPr>
          <p:cNvPr id="81" name="object 31">
            <a:extLst>
              <a:ext uri="{FF2B5EF4-FFF2-40B4-BE49-F238E27FC236}">
                <a16:creationId xmlns:a16="http://schemas.microsoft.com/office/drawing/2014/main" id="{774F60AE-BE50-5E43-80F9-A89CA068A879}"/>
              </a:ext>
            </a:extLst>
          </p:cNvPr>
          <p:cNvSpPr txBox="1"/>
          <p:nvPr/>
        </p:nvSpPr>
        <p:spPr>
          <a:xfrm>
            <a:off x="6446741" y="3427461"/>
            <a:ext cx="1996901" cy="430887"/>
          </a:xfrm>
          <a:prstGeom prst="rect">
            <a:avLst/>
          </a:prstGeom>
        </p:spPr>
        <p:txBody>
          <a:bodyPr vert="horz" wrap="square" lIns="0" tIns="0" rIns="0" bIns="0" rtlCol="0">
            <a:spAutoFit/>
          </a:bodyPr>
          <a:lstStyle/>
          <a:p>
            <a:pPr algn="ctr"/>
            <a:r>
              <a:rPr lang="en-US" sz="1400" dirty="0">
                <a:solidFill>
                  <a:srgbClr val="F28D2A"/>
                </a:solidFill>
                <a:latin typeface="Graphik Medium" panose="020B0503030202060203" pitchFamily="34" charset="77"/>
                <a:ea typeface="Open Sans Semibold" panose="020B0606030504020204" pitchFamily="34" charset="0"/>
                <a:cs typeface="Open Sans Semibold" panose="020B0606030504020204" pitchFamily="34" charset="0"/>
              </a:rPr>
              <a:t>HR Owned </a:t>
            </a:r>
          </a:p>
          <a:p>
            <a:pPr algn="ctr"/>
            <a:r>
              <a:rPr lang="en-US" sz="1400" dirty="0">
                <a:solidFill>
                  <a:srgbClr val="F28D2A"/>
                </a:solidFill>
                <a:latin typeface="Graphik Medium" panose="020B0503030202060203" pitchFamily="34" charset="77"/>
                <a:ea typeface="Open Sans Semibold" panose="020B0606030504020204" pitchFamily="34" charset="0"/>
                <a:cs typeface="Open Sans Semibold" panose="020B0606030504020204" pitchFamily="34" charset="0"/>
              </a:rPr>
              <a:t>Intranet</a:t>
            </a:r>
          </a:p>
        </p:txBody>
      </p:sp>
      <p:sp>
        <p:nvSpPr>
          <p:cNvPr id="82" name="object 31">
            <a:extLst>
              <a:ext uri="{FF2B5EF4-FFF2-40B4-BE49-F238E27FC236}">
                <a16:creationId xmlns:a16="http://schemas.microsoft.com/office/drawing/2014/main" id="{C42F5BBC-D1ED-6948-8AED-D626A4302539}"/>
              </a:ext>
            </a:extLst>
          </p:cNvPr>
          <p:cNvSpPr txBox="1"/>
          <p:nvPr/>
        </p:nvSpPr>
        <p:spPr>
          <a:xfrm>
            <a:off x="8867901" y="3912201"/>
            <a:ext cx="2257294" cy="795282"/>
          </a:xfrm>
          <a:prstGeom prst="rect">
            <a:avLst/>
          </a:prstGeom>
        </p:spPr>
        <p:txBody>
          <a:bodyPr vert="horz" wrap="square" lIns="0" tIns="0" rIns="0" bIns="0" rtlCol="0">
            <a:spAutoFit/>
          </a:bodyPr>
          <a:lstStyle/>
          <a:p>
            <a:pPr marL="212090" indent="-199390">
              <a:lnSpc>
                <a:spcPct val="150000"/>
              </a:lnSpc>
              <a:buChar char="•"/>
              <a:tabLst>
                <a:tab pos="212725" algn="l"/>
              </a:tabLst>
            </a:pPr>
            <a:r>
              <a:rPr lang="es-MX" sz="1200" dirty="0">
                <a:solidFill>
                  <a:srgbClr val="54565A"/>
                </a:solidFill>
                <a:latin typeface="Graphik" panose="020B0503030202060203" pitchFamily="34" charset="77"/>
                <a:cs typeface="Open Sans"/>
              </a:rPr>
              <a:t>Lots of bells and whistles</a:t>
            </a:r>
          </a:p>
          <a:p>
            <a:pPr marL="212090" indent="-199390">
              <a:lnSpc>
                <a:spcPct val="150000"/>
              </a:lnSpc>
              <a:buChar char="•"/>
              <a:tabLst>
                <a:tab pos="212725" algn="l"/>
              </a:tabLst>
            </a:pPr>
            <a:r>
              <a:rPr lang="es-MX" sz="1200" dirty="0">
                <a:solidFill>
                  <a:srgbClr val="54565A"/>
                </a:solidFill>
                <a:latin typeface="Graphik" panose="020B0503030202060203" pitchFamily="34" charset="77"/>
                <a:cs typeface="Open Sans"/>
              </a:rPr>
              <a:t>End users are not involved</a:t>
            </a:r>
          </a:p>
          <a:p>
            <a:pPr marL="212090" indent="-199390">
              <a:lnSpc>
                <a:spcPct val="150000"/>
              </a:lnSpc>
              <a:buChar char="•"/>
              <a:tabLst>
                <a:tab pos="212725" algn="l"/>
              </a:tabLst>
            </a:pPr>
            <a:r>
              <a:rPr lang="es-MX" sz="1200" dirty="0">
                <a:solidFill>
                  <a:srgbClr val="54565A"/>
                </a:solidFill>
                <a:latin typeface="Graphik" panose="020B0503030202060203" pitchFamily="34" charset="77"/>
                <a:cs typeface="Open Sans"/>
              </a:rPr>
              <a:t>Content is typically weak</a:t>
            </a:r>
          </a:p>
        </p:txBody>
      </p:sp>
      <p:sp>
        <p:nvSpPr>
          <p:cNvPr id="83" name="object 31">
            <a:extLst>
              <a:ext uri="{FF2B5EF4-FFF2-40B4-BE49-F238E27FC236}">
                <a16:creationId xmlns:a16="http://schemas.microsoft.com/office/drawing/2014/main" id="{FA2D39E0-1968-2446-AAF5-1B98B83AEE37}"/>
              </a:ext>
            </a:extLst>
          </p:cNvPr>
          <p:cNvSpPr txBox="1"/>
          <p:nvPr/>
        </p:nvSpPr>
        <p:spPr>
          <a:xfrm>
            <a:off x="8867900" y="3427461"/>
            <a:ext cx="1996901" cy="430887"/>
          </a:xfrm>
          <a:prstGeom prst="rect">
            <a:avLst/>
          </a:prstGeom>
        </p:spPr>
        <p:txBody>
          <a:bodyPr vert="horz" wrap="square" lIns="0" tIns="0" rIns="0" bIns="0" rtlCol="0">
            <a:spAutoFit/>
          </a:bodyPr>
          <a:lstStyle/>
          <a:p>
            <a:pPr algn="ctr"/>
            <a:r>
              <a:rPr lang="en-US" sz="1400" dirty="0">
                <a:solidFill>
                  <a:srgbClr val="F28D2A"/>
                </a:solidFill>
                <a:latin typeface="Graphik Medium" panose="020B0503030202060203" pitchFamily="34" charset="77"/>
                <a:ea typeface="Open Sans Semibold" panose="020B0606030504020204" pitchFamily="34" charset="0"/>
                <a:cs typeface="Open Sans Semibold" panose="020B0606030504020204" pitchFamily="34" charset="0"/>
              </a:rPr>
              <a:t>IT Owned</a:t>
            </a:r>
          </a:p>
          <a:p>
            <a:pPr algn="ctr"/>
            <a:r>
              <a:rPr lang="en-US" sz="1400" dirty="0">
                <a:solidFill>
                  <a:srgbClr val="F28D2A"/>
                </a:solidFill>
                <a:latin typeface="Graphik Medium" panose="020B0503030202060203" pitchFamily="34" charset="77"/>
                <a:ea typeface="Open Sans Semibold" panose="020B0606030504020204" pitchFamily="34" charset="0"/>
                <a:cs typeface="Open Sans Semibold" panose="020B0606030504020204" pitchFamily="34" charset="0"/>
              </a:rPr>
              <a:t>Intranet:</a:t>
            </a:r>
          </a:p>
        </p:txBody>
      </p:sp>
      <p:sp>
        <p:nvSpPr>
          <p:cNvPr id="36" name="object 18">
            <a:extLst>
              <a:ext uri="{FF2B5EF4-FFF2-40B4-BE49-F238E27FC236}">
                <a16:creationId xmlns:a16="http://schemas.microsoft.com/office/drawing/2014/main" id="{8A9D2881-CE41-CC49-8229-17F8DED695FC}"/>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37" name="object 5">
            <a:extLst>
              <a:ext uri="{FF2B5EF4-FFF2-40B4-BE49-F238E27FC236}">
                <a16:creationId xmlns:a16="http://schemas.microsoft.com/office/drawing/2014/main" id="{E17A478D-43BF-2C4E-80B9-D8889D406692}"/>
              </a:ext>
            </a:extLst>
          </p:cNvPr>
          <p:cNvSpPr/>
          <p:nvPr/>
        </p:nvSpPr>
        <p:spPr>
          <a:xfrm>
            <a:off x="457200" y="6612470"/>
            <a:ext cx="90716" cy="97167"/>
          </a:xfrm>
          <a:prstGeom prst="rect">
            <a:avLst/>
          </a:prstGeom>
          <a:blipFill>
            <a:blip r:embed="rId3" cstate="print"/>
            <a:stretch>
              <a:fillRect/>
            </a:stretch>
          </a:blipFill>
        </p:spPr>
        <p:txBody>
          <a:bodyPr wrap="square" lIns="0" tIns="0" rIns="0" bIns="0" rtlCol="0"/>
          <a:lstStyle/>
          <a:p>
            <a:endParaRPr/>
          </a:p>
        </p:txBody>
      </p:sp>
      <p:sp>
        <p:nvSpPr>
          <p:cNvPr id="38" name="object 6">
            <a:extLst>
              <a:ext uri="{FF2B5EF4-FFF2-40B4-BE49-F238E27FC236}">
                <a16:creationId xmlns:a16="http://schemas.microsoft.com/office/drawing/2014/main" id="{E827F752-BB01-7A48-B15A-E6EB3170C5DF}"/>
              </a:ext>
            </a:extLst>
          </p:cNvPr>
          <p:cNvSpPr/>
          <p:nvPr/>
        </p:nvSpPr>
        <p:spPr>
          <a:xfrm>
            <a:off x="578243" y="6609880"/>
            <a:ext cx="113220" cy="102361"/>
          </a:xfrm>
          <a:prstGeom prst="rect">
            <a:avLst/>
          </a:prstGeom>
          <a:blipFill>
            <a:blip r:embed="rId4" cstate="print"/>
            <a:stretch>
              <a:fillRect/>
            </a:stretch>
          </a:blipFill>
        </p:spPr>
        <p:txBody>
          <a:bodyPr wrap="square" lIns="0" tIns="0" rIns="0" bIns="0" rtlCol="0"/>
          <a:lstStyle/>
          <a:p>
            <a:endParaRPr/>
          </a:p>
        </p:txBody>
      </p:sp>
      <p:pic>
        <p:nvPicPr>
          <p:cNvPr id="40" name="Imagen 39">
            <a:extLst>
              <a:ext uri="{FF2B5EF4-FFF2-40B4-BE49-F238E27FC236}">
                <a16:creationId xmlns:a16="http://schemas.microsoft.com/office/drawing/2014/main" id="{33DCD960-5D1F-F24C-BE5A-C20B52B45D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43" name="Text Placeholder 3">
            <a:extLst>
              <a:ext uri="{FF2B5EF4-FFF2-40B4-BE49-F238E27FC236}">
                <a16:creationId xmlns:a16="http://schemas.microsoft.com/office/drawing/2014/main" id="{3C2B001B-A3CF-A44B-B866-9497B3F85EBD}"/>
              </a:ext>
            </a:extLst>
          </p:cNvPr>
          <p:cNvSpPr txBox="1">
            <a:spLocks/>
          </p:cNvSpPr>
          <p:nvPr/>
        </p:nvSpPr>
        <p:spPr>
          <a:xfrm>
            <a:off x="428624" y="373974"/>
            <a:ext cx="7235192" cy="511851"/>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6"/>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7"/>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What’s the Best Approach for building the Ideal Intranet Project Team?</a:t>
            </a:r>
            <a:endParaRPr lang="en-US" sz="3375" b="1" dirty="0">
              <a:solidFill>
                <a:srgbClr val="000000"/>
              </a:solidFill>
              <a:latin typeface="Graphik" panose="020B0503030202060203" pitchFamily="34" charset="77"/>
            </a:endParaRPr>
          </a:p>
        </p:txBody>
      </p:sp>
      <p:sp>
        <p:nvSpPr>
          <p:cNvPr id="47" name="object 36">
            <a:extLst>
              <a:ext uri="{FF2B5EF4-FFF2-40B4-BE49-F238E27FC236}">
                <a16:creationId xmlns:a16="http://schemas.microsoft.com/office/drawing/2014/main" id="{D5CE5C65-D8F6-C842-9BDC-082EE94F6248}"/>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spTree>
    <p:extLst>
      <p:ext uri="{BB962C8B-B14F-4D97-AF65-F5344CB8AC3E}">
        <p14:creationId xmlns:p14="http://schemas.microsoft.com/office/powerpoint/2010/main" val="2360605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object 37">
            <a:extLst>
              <a:ext uri="{FF2B5EF4-FFF2-40B4-BE49-F238E27FC236}">
                <a16:creationId xmlns:a16="http://schemas.microsoft.com/office/drawing/2014/main" id="{C4F337F8-C332-984F-AE82-B7B21C18A603}"/>
              </a:ext>
            </a:extLst>
          </p:cNvPr>
          <p:cNvSpPr txBox="1"/>
          <p:nvPr/>
        </p:nvSpPr>
        <p:spPr>
          <a:xfrm>
            <a:off x="7976383" y="1609788"/>
            <a:ext cx="3040562" cy="3462486"/>
          </a:xfrm>
          <a:prstGeom prst="rect">
            <a:avLst/>
          </a:prstGeom>
        </p:spPr>
        <p:txBody>
          <a:bodyPr vert="horz" wrap="square" lIns="0" tIns="0" rIns="0" bIns="0" rtlCol="0">
            <a:spAutoFit/>
          </a:bodyPr>
          <a:lstStyle/>
          <a:p>
            <a:pPr marL="298450" marR="5080" indent="-285750">
              <a:lnSpc>
                <a:spcPct val="100000"/>
              </a:lnSpc>
              <a:spcBef>
                <a:spcPts val="875"/>
              </a:spcBef>
              <a:buFont typeface="Arial" panose="020B0604020202020204" pitchFamily="34" charset="0"/>
              <a:buChar char="•"/>
              <a:tabLst>
                <a:tab pos="241300" algn="l"/>
              </a:tabLst>
            </a:pPr>
            <a:r>
              <a:rPr lang="es-MX" sz="1300" dirty="0">
                <a:solidFill>
                  <a:schemeClr val="tx1">
                    <a:lumMod val="95000"/>
                    <a:lumOff val="5000"/>
                  </a:schemeClr>
                </a:solidFill>
                <a:latin typeface="Graphik" panose="020B0503030202060203" pitchFamily="34" charset="77"/>
                <a:cs typeface="Open Sans Light"/>
              </a:rPr>
              <a:t>The Nielsen Norman Group have conducted fantastic research around intranet team sizes. </a:t>
            </a:r>
          </a:p>
          <a:p>
            <a:pPr marL="298450" marR="5080" indent="-285750">
              <a:lnSpc>
                <a:spcPct val="100000"/>
              </a:lnSpc>
              <a:spcBef>
                <a:spcPts val="875"/>
              </a:spcBef>
              <a:buFont typeface="Arial" panose="020B0604020202020204" pitchFamily="34" charset="0"/>
              <a:buChar char="•"/>
              <a:tabLst>
                <a:tab pos="241300" algn="l"/>
              </a:tabLst>
            </a:pPr>
            <a:endParaRPr lang="es-MX" sz="1300" dirty="0">
              <a:solidFill>
                <a:schemeClr val="tx1">
                  <a:lumMod val="95000"/>
                  <a:lumOff val="5000"/>
                </a:schemeClr>
              </a:solidFill>
              <a:latin typeface="Graphik" panose="020B0503030202060203" pitchFamily="34" charset="77"/>
              <a:cs typeface="Open Sans Light"/>
            </a:endParaRPr>
          </a:p>
          <a:p>
            <a:pPr marL="298450" marR="5080" indent="-285750">
              <a:lnSpc>
                <a:spcPct val="100000"/>
              </a:lnSpc>
              <a:spcBef>
                <a:spcPts val="875"/>
              </a:spcBef>
              <a:buFont typeface="Arial" panose="020B0604020202020204" pitchFamily="34" charset="0"/>
              <a:buChar char="•"/>
              <a:tabLst>
                <a:tab pos="241300" algn="l"/>
              </a:tabLst>
            </a:pPr>
            <a:r>
              <a:rPr lang="es-MX" sz="1300" dirty="0">
                <a:solidFill>
                  <a:schemeClr val="tx1">
                    <a:lumMod val="95000"/>
                    <a:lumOff val="5000"/>
                  </a:schemeClr>
                </a:solidFill>
                <a:latin typeface="Graphik" panose="020B0503030202060203" pitchFamily="34" charset="77"/>
                <a:cs typeface="Open Sans Light"/>
              </a:rPr>
              <a:t>Interestingly, the number of members on winning intranet teams does not increase significantly between organizations with 100 employees and those with 500,000 employees.</a:t>
            </a:r>
          </a:p>
          <a:p>
            <a:pPr marL="298450" marR="5080" indent="-285750">
              <a:lnSpc>
                <a:spcPct val="100000"/>
              </a:lnSpc>
              <a:spcBef>
                <a:spcPts val="875"/>
              </a:spcBef>
              <a:buFont typeface="Arial" panose="020B0604020202020204" pitchFamily="34" charset="0"/>
              <a:buChar char="•"/>
              <a:tabLst>
                <a:tab pos="241300" algn="l"/>
              </a:tabLst>
            </a:pPr>
            <a:endParaRPr lang="es-MX" sz="1300" dirty="0">
              <a:solidFill>
                <a:schemeClr val="tx1">
                  <a:lumMod val="95000"/>
                  <a:lumOff val="5000"/>
                </a:schemeClr>
              </a:solidFill>
              <a:latin typeface="Graphik" panose="020B0503030202060203" pitchFamily="34" charset="77"/>
              <a:cs typeface="Open Sans Light"/>
            </a:endParaRPr>
          </a:p>
          <a:p>
            <a:pPr marL="298450" marR="5080" indent="-285750">
              <a:lnSpc>
                <a:spcPct val="100000"/>
              </a:lnSpc>
              <a:spcBef>
                <a:spcPts val="875"/>
              </a:spcBef>
              <a:buFont typeface="Arial" panose="020B0604020202020204" pitchFamily="34" charset="0"/>
              <a:buChar char="•"/>
              <a:tabLst>
                <a:tab pos="241300" algn="l"/>
              </a:tabLst>
            </a:pPr>
            <a:r>
              <a:rPr lang="es-MX" sz="1300" dirty="0">
                <a:solidFill>
                  <a:schemeClr val="tx1">
                    <a:lumMod val="95000"/>
                    <a:lumOff val="5000"/>
                  </a:schemeClr>
                </a:solidFill>
                <a:latin typeface="Graphik" panose="020B0503030202060203" pitchFamily="34" charset="77"/>
                <a:cs typeface="Open Sans Light"/>
              </a:rPr>
              <a:t>According to the Nielsen Norman Group, the average team size from 2001 – 2018 was 14 members.</a:t>
            </a:r>
          </a:p>
        </p:txBody>
      </p:sp>
      <p:sp>
        <p:nvSpPr>
          <p:cNvPr id="43" name="object 39">
            <a:extLst>
              <a:ext uri="{FF2B5EF4-FFF2-40B4-BE49-F238E27FC236}">
                <a16:creationId xmlns:a16="http://schemas.microsoft.com/office/drawing/2014/main" id="{0A879497-3BAC-B146-B7D0-EB6C882ECB4B}"/>
              </a:ext>
            </a:extLst>
          </p:cNvPr>
          <p:cNvSpPr/>
          <p:nvPr/>
        </p:nvSpPr>
        <p:spPr>
          <a:xfrm>
            <a:off x="1647435" y="1717960"/>
            <a:ext cx="4111153" cy="66148"/>
          </a:xfrm>
          <a:custGeom>
            <a:avLst/>
            <a:gdLst/>
            <a:ahLst/>
            <a:cxnLst/>
            <a:rect l="l" t="t" r="r" b="b"/>
            <a:pathLst>
              <a:path w="4735195">
                <a:moveTo>
                  <a:pt x="0" y="0"/>
                </a:moveTo>
                <a:lnTo>
                  <a:pt x="4734610" y="0"/>
                </a:lnTo>
              </a:path>
            </a:pathLst>
          </a:custGeom>
          <a:ln w="12700">
            <a:solidFill>
              <a:srgbClr val="A7A8AA"/>
            </a:solidFill>
          </a:ln>
        </p:spPr>
        <p:txBody>
          <a:bodyPr wrap="square" lIns="0" tIns="0" rIns="0" bIns="0" rtlCol="0"/>
          <a:lstStyle/>
          <a:p>
            <a:endParaRPr/>
          </a:p>
        </p:txBody>
      </p:sp>
      <p:sp>
        <p:nvSpPr>
          <p:cNvPr id="44" name="object 40">
            <a:extLst>
              <a:ext uri="{FF2B5EF4-FFF2-40B4-BE49-F238E27FC236}">
                <a16:creationId xmlns:a16="http://schemas.microsoft.com/office/drawing/2014/main" id="{E0328CAD-CAC5-8F4C-B969-FB13FDA4FB2D}"/>
              </a:ext>
            </a:extLst>
          </p:cNvPr>
          <p:cNvSpPr/>
          <p:nvPr/>
        </p:nvSpPr>
        <p:spPr>
          <a:xfrm flipV="1">
            <a:off x="1647435" y="4695058"/>
            <a:ext cx="4111153" cy="79980"/>
          </a:xfrm>
          <a:custGeom>
            <a:avLst/>
            <a:gdLst/>
            <a:ahLst/>
            <a:cxnLst/>
            <a:rect l="l" t="t" r="r" b="b"/>
            <a:pathLst>
              <a:path w="4735195">
                <a:moveTo>
                  <a:pt x="0" y="0"/>
                </a:moveTo>
                <a:lnTo>
                  <a:pt x="4734610" y="0"/>
                </a:lnTo>
              </a:path>
            </a:pathLst>
          </a:custGeom>
          <a:ln w="12700">
            <a:solidFill>
              <a:srgbClr val="A7A8AA"/>
            </a:solidFill>
          </a:ln>
        </p:spPr>
        <p:txBody>
          <a:bodyPr wrap="square" lIns="0" tIns="0" rIns="0" bIns="0" rtlCol="0"/>
          <a:lstStyle/>
          <a:p>
            <a:endParaRPr/>
          </a:p>
        </p:txBody>
      </p:sp>
      <p:sp>
        <p:nvSpPr>
          <p:cNvPr id="54" name="object 38">
            <a:extLst>
              <a:ext uri="{FF2B5EF4-FFF2-40B4-BE49-F238E27FC236}">
                <a16:creationId xmlns:a16="http://schemas.microsoft.com/office/drawing/2014/main" id="{2012DE3E-0A78-AF45-8BAE-537AEF434622}"/>
              </a:ext>
            </a:extLst>
          </p:cNvPr>
          <p:cNvSpPr txBox="1"/>
          <p:nvPr/>
        </p:nvSpPr>
        <p:spPr>
          <a:xfrm>
            <a:off x="1647435" y="2004604"/>
            <a:ext cx="4208135" cy="2600712"/>
          </a:xfrm>
          <a:prstGeom prst="rect">
            <a:avLst/>
          </a:prstGeom>
        </p:spPr>
        <p:txBody>
          <a:bodyPr vert="horz" wrap="square" lIns="0" tIns="0" rIns="0" bIns="0" rtlCol="0">
            <a:spAutoFit/>
          </a:bodyPr>
          <a:lstStyle/>
          <a:p>
            <a:pPr marL="241300" indent="-228600">
              <a:lnSpc>
                <a:spcPct val="100000"/>
              </a:lnSpc>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There is no right or wrong answer, but most organizations have between 5 – 14 people on their Intranet Team</a:t>
            </a:r>
          </a:p>
          <a:p>
            <a:pPr marL="241300" indent="-228600">
              <a:lnSpc>
                <a:spcPct val="100000"/>
              </a:lnSpc>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41300" indent="-228600">
              <a:lnSpc>
                <a:spcPct val="100000"/>
              </a:lnSpc>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The Nielsen Norman group have some great research on this</a:t>
            </a:r>
          </a:p>
          <a:p>
            <a:pPr marL="241300" indent="-228600">
              <a:lnSpc>
                <a:spcPct val="100000"/>
              </a:lnSpc>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41300" indent="-228600">
              <a:lnSpc>
                <a:spcPct val="100000"/>
              </a:lnSpc>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We have seen clients with very large teams have great Intranets but also clients with very small teams</a:t>
            </a:r>
          </a:p>
          <a:p>
            <a:pPr marL="241300" indent="-228600">
              <a:lnSpc>
                <a:spcPct val="100000"/>
              </a:lnSpc>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41300" indent="-228600">
              <a:lnSpc>
                <a:spcPct val="100000"/>
              </a:lnSpc>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Team size changes as you move from project to operational mode</a:t>
            </a:r>
          </a:p>
        </p:txBody>
      </p:sp>
      <p:sp>
        <p:nvSpPr>
          <p:cNvPr id="55" name="object 38">
            <a:extLst>
              <a:ext uri="{FF2B5EF4-FFF2-40B4-BE49-F238E27FC236}">
                <a16:creationId xmlns:a16="http://schemas.microsoft.com/office/drawing/2014/main" id="{5D16B691-DB5F-E246-9D53-648CDE67AF4E}"/>
              </a:ext>
            </a:extLst>
          </p:cNvPr>
          <p:cNvSpPr txBox="1"/>
          <p:nvPr/>
        </p:nvSpPr>
        <p:spPr>
          <a:xfrm>
            <a:off x="1647435" y="5108024"/>
            <a:ext cx="4208135" cy="800219"/>
          </a:xfrm>
          <a:prstGeom prst="rect">
            <a:avLst/>
          </a:prstGeom>
        </p:spPr>
        <p:txBody>
          <a:bodyPr vert="horz" wrap="square" lIns="0" tIns="0" rIns="0" bIns="0" rtlCol="0">
            <a:spAutoFit/>
          </a:bodyPr>
          <a:lstStyle/>
          <a:p>
            <a:pPr marL="12700">
              <a:lnSpc>
                <a:spcPct val="100000"/>
              </a:lnSpc>
              <a:tabLst>
                <a:tab pos="241300" algn="l"/>
              </a:tabLst>
            </a:pPr>
            <a:r>
              <a:rPr lang="es-MX" sz="1300" b="1" dirty="0">
                <a:solidFill>
                  <a:srgbClr val="345BA7"/>
                </a:solidFill>
                <a:latin typeface="Graphik Semibold" panose="020B0503030202060203" pitchFamily="34" charset="77"/>
                <a:ea typeface="Open Sans Semibold" panose="020B0606030504020204" pitchFamily="34" charset="0"/>
                <a:cs typeface="Open Sans Semibold" panose="020B0606030504020204" pitchFamily="34" charset="0"/>
              </a:rPr>
              <a:t>For example, a Nielsen Norman award-winning organization had more employees than a fellow winner but had just two additional intranet team members.</a:t>
            </a:r>
          </a:p>
        </p:txBody>
      </p:sp>
      <p:sp>
        <p:nvSpPr>
          <p:cNvPr id="39" name="object 18">
            <a:extLst>
              <a:ext uri="{FF2B5EF4-FFF2-40B4-BE49-F238E27FC236}">
                <a16:creationId xmlns:a16="http://schemas.microsoft.com/office/drawing/2014/main" id="{A08A4060-5A9E-E44C-9023-77C1259C0DD7}"/>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45" name="object 5">
            <a:extLst>
              <a:ext uri="{FF2B5EF4-FFF2-40B4-BE49-F238E27FC236}">
                <a16:creationId xmlns:a16="http://schemas.microsoft.com/office/drawing/2014/main" id="{D5519CE5-C407-C648-9985-DC454FEB7A46}"/>
              </a:ext>
            </a:extLst>
          </p:cNvPr>
          <p:cNvSpPr/>
          <p:nvPr/>
        </p:nvSpPr>
        <p:spPr>
          <a:xfrm>
            <a:off x="457200" y="6612470"/>
            <a:ext cx="90716" cy="97167"/>
          </a:xfrm>
          <a:prstGeom prst="rect">
            <a:avLst/>
          </a:prstGeom>
          <a:blipFill>
            <a:blip r:embed="rId2" cstate="print"/>
            <a:stretch>
              <a:fillRect/>
            </a:stretch>
          </a:blipFill>
        </p:spPr>
        <p:txBody>
          <a:bodyPr wrap="square" lIns="0" tIns="0" rIns="0" bIns="0" rtlCol="0"/>
          <a:lstStyle/>
          <a:p>
            <a:endParaRPr/>
          </a:p>
        </p:txBody>
      </p:sp>
      <p:sp>
        <p:nvSpPr>
          <p:cNvPr id="46" name="object 6">
            <a:extLst>
              <a:ext uri="{FF2B5EF4-FFF2-40B4-BE49-F238E27FC236}">
                <a16:creationId xmlns:a16="http://schemas.microsoft.com/office/drawing/2014/main" id="{122A4E34-804E-6941-9A70-9C256485D4D5}"/>
              </a:ext>
            </a:extLst>
          </p:cNvPr>
          <p:cNvSpPr/>
          <p:nvPr/>
        </p:nvSpPr>
        <p:spPr>
          <a:xfrm>
            <a:off x="578243" y="6609880"/>
            <a:ext cx="113220" cy="102361"/>
          </a:xfrm>
          <a:prstGeom prst="rect">
            <a:avLst/>
          </a:prstGeom>
          <a:blipFill>
            <a:blip r:embed="rId3" cstate="print"/>
            <a:stretch>
              <a:fillRect/>
            </a:stretch>
          </a:blipFill>
        </p:spPr>
        <p:txBody>
          <a:bodyPr wrap="square" lIns="0" tIns="0" rIns="0" bIns="0" rtlCol="0"/>
          <a:lstStyle/>
          <a:p>
            <a:endParaRPr/>
          </a:p>
        </p:txBody>
      </p:sp>
      <p:pic>
        <p:nvPicPr>
          <p:cNvPr id="51" name="Imagen 50">
            <a:extLst>
              <a:ext uri="{FF2B5EF4-FFF2-40B4-BE49-F238E27FC236}">
                <a16:creationId xmlns:a16="http://schemas.microsoft.com/office/drawing/2014/main" id="{17C19848-4048-0644-B34E-5E4CFE885D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52" name="Text Placeholder 3">
            <a:extLst>
              <a:ext uri="{FF2B5EF4-FFF2-40B4-BE49-F238E27FC236}">
                <a16:creationId xmlns:a16="http://schemas.microsoft.com/office/drawing/2014/main" id="{DE9E3FBE-95A9-7B49-BF60-65339217BA6F}"/>
              </a:ext>
            </a:extLst>
          </p:cNvPr>
          <p:cNvSpPr txBox="1">
            <a:spLocks/>
          </p:cNvSpPr>
          <p:nvPr/>
        </p:nvSpPr>
        <p:spPr>
          <a:xfrm>
            <a:off x="428624" y="373974"/>
            <a:ext cx="4836103" cy="841278"/>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What Size Should the Project Team be?</a:t>
            </a:r>
            <a:endParaRPr lang="en-US" sz="3375" b="1" dirty="0">
              <a:solidFill>
                <a:srgbClr val="000000"/>
              </a:solidFill>
              <a:latin typeface="Graphik" panose="020B0503030202060203" pitchFamily="34" charset="77"/>
            </a:endParaRPr>
          </a:p>
        </p:txBody>
      </p:sp>
      <p:sp>
        <p:nvSpPr>
          <p:cNvPr id="56" name="object 36">
            <a:extLst>
              <a:ext uri="{FF2B5EF4-FFF2-40B4-BE49-F238E27FC236}">
                <a16:creationId xmlns:a16="http://schemas.microsoft.com/office/drawing/2014/main" id="{30F05966-B1A4-9947-82FA-7AF41C0E30C1}"/>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spTree>
    <p:extLst>
      <p:ext uri="{BB962C8B-B14F-4D97-AF65-F5344CB8AC3E}">
        <p14:creationId xmlns:p14="http://schemas.microsoft.com/office/powerpoint/2010/main" val="3493736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object 44">
            <a:extLst>
              <a:ext uri="{FF2B5EF4-FFF2-40B4-BE49-F238E27FC236}">
                <a16:creationId xmlns:a16="http://schemas.microsoft.com/office/drawing/2014/main" id="{B2EF9C8E-C8F2-1541-AF0E-F9983E4957A7}"/>
              </a:ext>
            </a:extLst>
          </p:cNvPr>
          <p:cNvSpPr/>
          <p:nvPr/>
        </p:nvSpPr>
        <p:spPr>
          <a:xfrm>
            <a:off x="10902952" y="5261843"/>
            <a:ext cx="193040" cy="193040"/>
          </a:xfrm>
          <a:custGeom>
            <a:avLst/>
            <a:gdLst/>
            <a:ahLst/>
            <a:cxnLst/>
            <a:rect l="l" t="t" r="r" b="b"/>
            <a:pathLst>
              <a:path w="193040" h="193039">
                <a:moveTo>
                  <a:pt x="96291" y="192582"/>
                </a:moveTo>
                <a:lnTo>
                  <a:pt x="133770" y="185014"/>
                </a:lnTo>
                <a:lnTo>
                  <a:pt x="164377" y="164377"/>
                </a:lnTo>
                <a:lnTo>
                  <a:pt x="185014" y="133770"/>
                </a:lnTo>
                <a:lnTo>
                  <a:pt x="192582" y="96291"/>
                </a:lnTo>
                <a:lnTo>
                  <a:pt x="185014" y="58807"/>
                </a:lnTo>
                <a:lnTo>
                  <a:pt x="164377" y="28200"/>
                </a:lnTo>
                <a:lnTo>
                  <a:pt x="133770" y="7566"/>
                </a:lnTo>
                <a:lnTo>
                  <a:pt x="96291" y="0"/>
                </a:lnTo>
                <a:lnTo>
                  <a:pt x="58812" y="7566"/>
                </a:lnTo>
                <a:lnTo>
                  <a:pt x="28205" y="28200"/>
                </a:lnTo>
                <a:lnTo>
                  <a:pt x="7567" y="58807"/>
                </a:lnTo>
                <a:lnTo>
                  <a:pt x="0" y="96291"/>
                </a:lnTo>
                <a:lnTo>
                  <a:pt x="7567" y="133770"/>
                </a:lnTo>
                <a:lnTo>
                  <a:pt x="28205" y="164377"/>
                </a:lnTo>
                <a:lnTo>
                  <a:pt x="58812" y="185014"/>
                </a:lnTo>
                <a:lnTo>
                  <a:pt x="96291" y="192582"/>
                </a:lnTo>
                <a:close/>
              </a:path>
            </a:pathLst>
          </a:custGeom>
          <a:ln w="12700">
            <a:solidFill>
              <a:srgbClr val="FFFFFF"/>
            </a:solidFill>
          </a:ln>
        </p:spPr>
        <p:txBody>
          <a:bodyPr wrap="square" lIns="0" tIns="0" rIns="0" bIns="0" rtlCol="0"/>
          <a:lstStyle/>
          <a:p>
            <a:endParaRPr/>
          </a:p>
        </p:txBody>
      </p:sp>
      <p:sp>
        <p:nvSpPr>
          <p:cNvPr id="49" name="object 45">
            <a:extLst>
              <a:ext uri="{FF2B5EF4-FFF2-40B4-BE49-F238E27FC236}">
                <a16:creationId xmlns:a16="http://schemas.microsoft.com/office/drawing/2014/main" id="{6DFBD8CB-AB7D-0841-B111-B902FBEAD3BA}"/>
              </a:ext>
            </a:extLst>
          </p:cNvPr>
          <p:cNvSpPr/>
          <p:nvPr/>
        </p:nvSpPr>
        <p:spPr>
          <a:xfrm>
            <a:off x="11032036" y="5904957"/>
            <a:ext cx="139700" cy="139700"/>
          </a:xfrm>
          <a:custGeom>
            <a:avLst/>
            <a:gdLst/>
            <a:ahLst/>
            <a:cxnLst/>
            <a:rect l="l" t="t" r="r" b="b"/>
            <a:pathLst>
              <a:path w="139700" h="139700">
                <a:moveTo>
                  <a:pt x="69850" y="139699"/>
                </a:moveTo>
                <a:lnTo>
                  <a:pt x="97041" y="134211"/>
                </a:lnTo>
                <a:lnTo>
                  <a:pt x="119243" y="119243"/>
                </a:lnTo>
                <a:lnTo>
                  <a:pt x="134211" y="97041"/>
                </a:lnTo>
                <a:lnTo>
                  <a:pt x="139700" y="69849"/>
                </a:lnTo>
                <a:lnTo>
                  <a:pt x="134211" y="42658"/>
                </a:lnTo>
                <a:lnTo>
                  <a:pt x="119243" y="20456"/>
                </a:lnTo>
                <a:lnTo>
                  <a:pt x="97041" y="5488"/>
                </a:lnTo>
                <a:lnTo>
                  <a:pt x="69850" y="0"/>
                </a:lnTo>
                <a:lnTo>
                  <a:pt x="42658" y="5488"/>
                </a:lnTo>
                <a:lnTo>
                  <a:pt x="20456" y="20456"/>
                </a:lnTo>
                <a:lnTo>
                  <a:pt x="5488" y="42658"/>
                </a:lnTo>
                <a:lnTo>
                  <a:pt x="0" y="69849"/>
                </a:lnTo>
                <a:lnTo>
                  <a:pt x="5488" y="97041"/>
                </a:lnTo>
                <a:lnTo>
                  <a:pt x="20456" y="119243"/>
                </a:lnTo>
                <a:lnTo>
                  <a:pt x="42658" y="134211"/>
                </a:lnTo>
                <a:lnTo>
                  <a:pt x="69850" y="139699"/>
                </a:lnTo>
                <a:close/>
              </a:path>
            </a:pathLst>
          </a:custGeom>
          <a:ln w="12700">
            <a:solidFill>
              <a:srgbClr val="FFFFFF"/>
            </a:solidFill>
          </a:ln>
        </p:spPr>
        <p:txBody>
          <a:bodyPr wrap="square" lIns="0" tIns="0" rIns="0" bIns="0" rtlCol="0"/>
          <a:lstStyle/>
          <a:p>
            <a:endParaRPr/>
          </a:p>
        </p:txBody>
      </p:sp>
      <p:sp>
        <p:nvSpPr>
          <p:cNvPr id="50" name="object 46">
            <a:extLst>
              <a:ext uri="{FF2B5EF4-FFF2-40B4-BE49-F238E27FC236}">
                <a16:creationId xmlns:a16="http://schemas.microsoft.com/office/drawing/2014/main" id="{1C20B84E-71DC-FC4C-B5EA-B588F33B7854}"/>
              </a:ext>
            </a:extLst>
          </p:cNvPr>
          <p:cNvSpPr/>
          <p:nvPr/>
        </p:nvSpPr>
        <p:spPr>
          <a:xfrm>
            <a:off x="10710363" y="6203950"/>
            <a:ext cx="88900" cy="88900"/>
          </a:xfrm>
          <a:custGeom>
            <a:avLst/>
            <a:gdLst/>
            <a:ahLst/>
            <a:cxnLst/>
            <a:rect l="l" t="t" r="r" b="b"/>
            <a:pathLst>
              <a:path w="88900" h="88900">
                <a:moveTo>
                  <a:pt x="44450" y="88900"/>
                </a:moveTo>
                <a:lnTo>
                  <a:pt x="61751" y="85406"/>
                </a:lnTo>
                <a:lnTo>
                  <a:pt x="75880" y="75880"/>
                </a:lnTo>
                <a:lnTo>
                  <a:pt x="85406" y="61751"/>
                </a:lnTo>
                <a:lnTo>
                  <a:pt x="88900" y="44450"/>
                </a:lnTo>
                <a:lnTo>
                  <a:pt x="85406" y="27148"/>
                </a:lnTo>
                <a:lnTo>
                  <a:pt x="75880" y="13019"/>
                </a:lnTo>
                <a:lnTo>
                  <a:pt x="61751" y="3493"/>
                </a:lnTo>
                <a:lnTo>
                  <a:pt x="44450" y="0"/>
                </a:lnTo>
                <a:lnTo>
                  <a:pt x="27148" y="3493"/>
                </a:lnTo>
                <a:lnTo>
                  <a:pt x="13019" y="13019"/>
                </a:lnTo>
                <a:lnTo>
                  <a:pt x="3493" y="27148"/>
                </a:lnTo>
                <a:lnTo>
                  <a:pt x="0" y="44450"/>
                </a:lnTo>
                <a:lnTo>
                  <a:pt x="3493" y="61751"/>
                </a:lnTo>
                <a:lnTo>
                  <a:pt x="13019" y="75880"/>
                </a:lnTo>
                <a:lnTo>
                  <a:pt x="27148" y="85406"/>
                </a:lnTo>
                <a:lnTo>
                  <a:pt x="44450" y="88900"/>
                </a:lnTo>
                <a:close/>
              </a:path>
            </a:pathLst>
          </a:custGeom>
          <a:ln w="12700">
            <a:solidFill>
              <a:srgbClr val="FFFFFF"/>
            </a:solidFill>
          </a:ln>
        </p:spPr>
        <p:txBody>
          <a:bodyPr wrap="square" lIns="0" tIns="0" rIns="0" bIns="0" rtlCol="0"/>
          <a:lstStyle/>
          <a:p>
            <a:endParaRPr/>
          </a:p>
        </p:txBody>
      </p:sp>
      <p:sp>
        <p:nvSpPr>
          <p:cNvPr id="58" name="object 20">
            <a:extLst>
              <a:ext uri="{FF2B5EF4-FFF2-40B4-BE49-F238E27FC236}">
                <a16:creationId xmlns:a16="http://schemas.microsoft.com/office/drawing/2014/main" id="{E332A419-87F0-C944-A71C-4F8E311794BE}"/>
              </a:ext>
            </a:extLst>
          </p:cNvPr>
          <p:cNvSpPr/>
          <p:nvPr/>
        </p:nvSpPr>
        <p:spPr>
          <a:xfrm>
            <a:off x="464870" y="1324162"/>
            <a:ext cx="3183255" cy="4727383"/>
          </a:xfrm>
          <a:custGeom>
            <a:avLst/>
            <a:gdLst/>
            <a:ahLst/>
            <a:cxnLst/>
            <a:rect l="l" t="t" r="r" b="b"/>
            <a:pathLst>
              <a:path w="3183254" h="2792095">
                <a:moveTo>
                  <a:pt x="0" y="2791904"/>
                </a:moveTo>
                <a:lnTo>
                  <a:pt x="3183001" y="2791904"/>
                </a:lnTo>
                <a:lnTo>
                  <a:pt x="3183001" y="0"/>
                </a:lnTo>
                <a:lnTo>
                  <a:pt x="0" y="0"/>
                </a:lnTo>
                <a:lnTo>
                  <a:pt x="0" y="2791904"/>
                </a:lnTo>
                <a:close/>
              </a:path>
            </a:pathLst>
          </a:custGeom>
          <a:ln w="15341">
            <a:solidFill>
              <a:srgbClr val="406DB4"/>
            </a:solidFill>
          </a:ln>
        </p:spPr>
        <p:txBody>
          <a:bodyPr wrap="square" lIns="0" tIns="0" rIns="0" bIns="0" rtlCol="0"/>
          <a:lstStyle/>
          <a:p>
            <a:endParaRPr/>
          </a:p>
        </p:txBody>
      </p:sp>
      <p:sp>
        <p:nvSpPr>
          <p:cNvPr id="59" name="object 21">
            <a:extLst>
              <a:ext uri="{FF2B5EF4-FFF2-40B4-BE49-F238E27FC236}">
                <a16:creationId xmlns:a16="http://schemas.microsoft.com/office/drawing/2014/main" id="{17FDC5EC-B7E0-C347-BE32-3512CA5BB698}"/>
              </a:ext>
            </a:extLst>
          </p:cNvPr>
          <p:cNvSpPr/>
          <p:nvPr/>
        </p:nvSpPr>
        <p:spPr>
          <a:xfrm>
            <a:off x="1833548" y="1120864"/>
            <a:ext cx="445770" cy="373380"/>
          </a:xfrm>
          <a:custGeom>
            <a:avLst/>
            <a:gdLst/>
            <a:ahLst/>
            <a:cxnLst/>
            <a:rect l="l" t="t" r="r" b="b"/>
            <a:pathLst>
              <a:path w="445769" h="373380">
                <a:moveTo>
                  <a:pt x="414959" y="0"/>
                </a:moveTo>
                <a:lnTo>
                  <a:pt x="30683" y="0"/>
                </a:lnTo>
                <a:lnTo>
                  <a:pt x="12944" y="479"/>
                </a:lnTo>
                <a:lnTo>
                  <a:pt x="3835" y="3835"/>
                </a:lnTo>
                <a:lnTo>
                  <a:pt x="479" y="12944"/>
                </a:lnTo>
                <a:lnTo>
                  <a:pt x="0" y="30683"/>
                </a:lnTo>
                <a:lnTo>
                  <a:pt x="0" y="342531"/>
                </a:lnTo>
                <a:lnTo>
                  <a:pt x="479" y="360270"/>
                </a:lnTo>
                <a:lnTo>
                  <a:pt x="3835" y="369379"/>
                </a:lnTo>
                <a:lnTo>
                  <a:pt x="12944" y="372735"/>
                </a:lnTo>
                <a:lnTo>
                  <a:pt x="30683" y="373214"/>
                </a:lnTo>
                <a:lnTo>
                  <a:pt x="414959" y="373214"/>
                </a:lnTo>
                <a:lnTo>
                  <a:pt x="432698" y="372735"/>
                </a:lnTo>
                <a:lnTo>
                  <a:pt x="441807" y="369379"/>
                </a:lnTo>
                <a:lnTo>
                  <a:pt x="445163" y="360270"/>
                </a:lnTo>
                <a:lnTo>
                  <a:pt x="445642" y="342531"/>
                </a:lnTo>
                <a:lnTo>
                  <a:pt x="445642" y="30683"/>
                </a:lnTo>
                <a:lnTo>
                  <a:pt x="445163" y="12944"/>
                </a:lnTo>
                <a:lnTo>
                  <a:pt x="441807" y="3835"/>
                </a:lnTo>
                <a:lnTo>
                  <a:pt x="432698" y="479"/>
                </a:lnTo>
                <a:lnTo>
                  <a:pt x="414959" y="0"/>
                </a:lnTo>
                <a:close/>
              </a:path>
            </a:pathLst>
          </a:custGeom>
          <a:solidFill>
            <a:srgbClr val="F2F2F2"/>
          </a:solidFill>
        </p:spPr>
        <p:txBody>
          <a:bodyPr wrap="square" lIns="0" tIns="0" rIns="0" bIns="0" rtlCol="0"/>
          <a:lstStyle/>
          <a:p>
            <a:endParaRPr/>
          </a:p>
        </p:txBody>
      </p:sp>
      <p:sp>
        <p:nvSpPr>
          <p:cNvPr id="61" name="object 23">
            <a:extLst>
              <a:ext uri="{FF2B5EF4-FFF2-40B4-BE49-F238E27FC236}">
                <a16:creationId xmlns:a16="http://schemas.microsoft.com/office/drawing/2014/main" id="{B122115B-A3C9-C14C-B4E4-0FD33730FFAE}"/>
              </a:ext>
            </a:extLst>
          </p:cNvPr>
          <p:cNvSpPr/>
          <p:nvPr/>
        </p:nvSpPr>
        <p:spPr>
          <a:xfrm>
            <a:off x="1833548" y="1120864"/>
            <a:ext cx="445770" cy="373380"/>
          </a:xfrm>
          <a:custGeom>
            <a:avLst/>
            <a:gdLst/>
            <a:ahLst/>
            <a:cxnLst/>
            <a:rect l="l" t="t" r="r" b="b"/>
            <a:pathLst>
              <a:path w="445769" h="373380">
                <a:moveTo>
                  <a:pt x="30683" y="0"/>
                </a:moveTo>
                <a:lnTo>
                  <a:pt x="12944" y="479"/>
                </a:lnTo>
                <a:lnTo>
                  <a:pt x="3835" y="3835"/>
                </a:lnTo>
                <a:lnTo>
                  <a:pt x="479" y="12944"/>
                </a:lnTo>
                <a:lnTo>
                  <a:pt x="0" y="30683"/>
                </a:lnTo>
                <a:lnTo>
                  <a:pt x="0" y="342531"/>
                </a:lnTo>
                <a:lnTo>
                  <a:pt x="479" y="360270"/>
                </a:lnTo>
                <a:lnTo>
                  <a:pt x="3835" y="369379"/>
                </a:lnTo>
                <a:lnTo>
                  <a:pt x="12944" y="372735"/>
                </a:lnTo>
                <a:lnTo>
                  <a:pt x="30683" y="373214"/>
                </a:lnTo>
                <a:lnTo>
                  <a:pt x="414959" y="373214"/>
                </a:lnTo>
                <a:lnTo>
                  <a:pt x="432698" y="372735"/>
                </a:lnTo>
                <a:lnTo>
                  <a:pt x="441807" y="369379"/>
                </a:lnTo>
                <a:lnTo>
                  <a:pt x="445163" y="360270"/>
                </a:lnTo>
                <a:lnTo>
                  <a:pt x="445642" y="342531"/>
                </a:lnTo>
                <a:lnTo>
                  <a:pt x="445642" y="30683"/>
                </a:lnTo>
                <a:lnTo>
                  <a:pt x="445163" y="12944"/>
                </a:lnTo>
                <a:lnTo>
                  <a:pt x="441807" y="3835"/>
                </a:lnTo>
                <a:lnTo>
                  <a:pt x="432698" y="479"/>
                </a:lnTo>
                <a:lnTo>
                  <a:pt x="414959" y="0"/>
                </a:lnTo>
                <a:lnTo>
                  <a:pt x="30683" y="0"/>
                </a:lnTo>
                <a:close/>
              </a:path>
            </a:pathLst>
          </a:custGeom>
          <a:ln w="15341">
            <a:solidFill>
              <a:srgbClr val="406DB4"/>
            </a:solidFill>
          </a:ln>
        </p:spPr>
        <p:txBody>
          <a:bodyPr wrap="square" lIns="0" tIns="0" rIns="0" bIns="0" rtlCol="0"/>
          <a:lstStyle/>
          <a:p>
            <a:endParaRPr/>
          </a:p>
        </p:txBody>
      </p:sp>
      <p:sp>
        <p:nvSpPr>
          <p:cNvPr id="62" name="object 24">
            <a:extLst>
              <a:ext uri="{FF2B5EF4-FFF2-40B4-BE49-F238E27FC236}">
                <a16:creationId xmlns:a16="http://schemas.microsoft.com/office/drawing/2014/main" id="{72536E51-19A1-0447-A874-EABF2345A408}"/>
              </a:ext>
            </a:extLst>
          </p:cNvPr>
          <p:cNvSpPr txBox="1"/>
          <p:nvPr/>
        </p:nvSpPr>
        <p:spPr>
          <a:xfrm>
            <a:off x="4786100" y="1762571"/>
            <a:ext cx="2118995" cy="223138"/>
          </a:xfrm>
          <a:prstGeom prst="rect">
            <a:avLst/>
          </a:prstGeom>
        </p:spPr>
        <p:txBody>
          <a:bodyPr vert="horz" wrap="square" lIns="0" tIns="0" rIns="0" bIns="0" rtlCol="0">
            <a:spAutoFit/>
          </a:bodyPr>
          <a:lstStyle/>
          <a:p>
            <a:pPr marL="429895" marR="5080" indent="-417830">
              <a:lnSpc>
                <a:spcPct val="100000"/>
              </a:lnSpc>
            </a:pPr>
            <a:r>
              <a:rPr lang="es-MX" sz="1450" b="1" dirty="0">
                <a:solidFill>
                  <a:srgbClr val="F28D2A"/>
                </a:solidFill>
                <a:latin typeface="Open Sans"/>
                <a:cs typeface="Open Sans"/>
              </a:rPr>
              <a:t>Project Manager (1)</a:t>
            </a:r>
            <a:endParaRPr sz="1450" dirty="0">
              <a:solidFill>
                <a:srgbClr val="F28D2A"/>
              </a:solidFill>
              <a:latin typeface="Open Sans"/>
              <a:cs typeface="Open Sans"/>
            </a:endParaRPr>
          </a:p>
        </p:txBody>
      </p:sp>
      <p:sp>
        <p:nvSpPr>
          <p:cNvPr id="64" name="object 26">
            <a:extLst>
              <a:ext uri="{FF2B5EF4-FFF2-40B4-BE49-F238E27FC236}">
                <a16:creationId xmlns:a16="http://schemas.microsoft.com/office/drawing/2014/main" id="{E2C05DB3-D948-9448-ADDC-50DF2694EE8B}"/>
              </a:ext>
            </a:extLst>
          </p:cNvPr>
          <p:cNvSpPr/>
          <p:nvPr/>
        </p:nvSpPr>
        <p:spPr>
          <a:xfrm>
            <a:off x="4123499" y="1324162"/>
            <a:ext cx="3183255" cy="4727383"/>
          </a:xfrm>
          <a:custGeom>
            <a:avLst/>
            <a:gdLst/>
            <a:ahLst/>
            <a:cxnLst/>
            <a:rect l="l" t="t" r="r" b="b"/>
            <a:pathLst>
              <a:path w="3183254" h="2792095">
                <a:moveTo>
                  <a:pt x="0" y="2791904"/>
                </a:moveTo>
                <a:lnTo>
                  <a:pt x="3183001" y="2791904"/>
                </a:lnTo>
                <a:lnTo>
                  <a:pt x="3183001" y="0"/>
                </a:lnTo>
                <a:lnTo>
                  <a:pt x="0" y="0"/>
                </a:lnTo>
                <a:lnTo>
                  <a:pt x="0" y="2791904"/>
                </a:lnTo>
                <a:close/>
              </a:path>
            </a:pathLst>
          </a:custGeom>
          <a:ln w="15341">
            <a:solidFill>
              <a:srgbClr val="F28D2A"/>
            </a:solidFill>
          </a:ln>
        </p:spPr>
        <p:txBody>
          <a:bodyPr wrap="square" lIns="0" tIns="0" rIns="0" bIns="0" rtlCol="0"/>
          <a:lstStyle/>
          <a:p>
            <a:endParaRPr/>
          </a:p>
        </p:txBody>
      </p:sp>
      <p:sp>
        <p:nvSpPr>
          <p:cNvPr id="65" name="object 27">
            <a:extLst>
              <a:ext uri="{FF2B5EF4-FFF2-40B4-BE49-F238E27FC236}">
                <a16:creationId xmlns:a16="http://schemas.microsoft.com/office/drawing/2014/main" id="{84676A3C-31EE-AA47-9960-C59CFBAFAD67}"/>
              </a:ext>
            </a:extLst>
          </p:cNvPr>
          <p:cNvSpPr/>
          <p:nvPr/>
        </p:nvSpPr>
        <p:spPr>
          <a:xfrm>
            <a:off x="5492177" y="1120864"/>
            <a:ext cx="445770" cy="373380"/>
          </a:xfrm>
          <a:custGeom>
            <a:avLst/>
            <a:gdLst/>
            <a:ahLst/>
            <a:cxnLst/>
            <a:rect l="l" t="t" r="r" b="b"/>
            <a:pathLst>
              <a:path w="445770" h="373380">
                <a:moveTo>
                  <a:pt x="414959" y="0"/>
                </a:moveTo>
                <a:lnTo>
                  <a:pt x="30683" y="0"/>
                </a:lnTo>
                <a:lnTo>
                  <a:pt x="12944" y="479"/>
                </a:lnTo>
                <a:lnTo>
                  <a:pt x="3835" y="3835"/>
                </a:lnTo>
                <a:lnTo>
                  <a:pt x="479" y="12944"/>
                </a:lnTo>
                <a:lnTo>
                  <a:pt x="0" y="30683"/>
                </a:lnTo>
                <a:lnTo>
                  <a:pt x="0" y="342531"/>
                </a:lnTo>
                <a:lnTo>
                  <a:pt x="479" y="360270"/>
                </a:lnTo>
                <a:lnTo>
                  <a:pt x="3835" y="369379"/>
                </a:lnTo>
                <a:lnTo>
                  <a:pt x="12944" y="372735"/>
                </a:lnTo>
                <a:lnTo>
                  <a:pt x="30683" y="373214"/>
                </a:lnTo>
                <a:lnTo>
                  <a:pt x="414959" y="373214"/>
                </a:lnTo>
                <a:lnTo>
                  <a:pt x="432698" y="372735"/>
                </a:lnTo>
                <a:lnTo>
                  <a:pt x="441807" y="369379"/>
                </a:lnTo>
                <a:lnTo>
                  <a:pt x="445163" y="360270"/>
                </a:lnTo>
                <a:lnTo>
                  <a:pt x="445642" y="342531"/>
                </a:lnTo>
                <a:lnTo>
                  <a:pt x="445642" y="30683"/>
                </a:lnTo>
                <a:lnTo>
                  <a:pt x="445163" y="12944"/>
                </a:lnTo>
                <a:lnTo>
                  <a:pt x="441807" y="3835"/>
                </a:lnTo>
                <a:lnTo>
                  <a:pt x="432698" y="479"/>
                </a:lnTo>
                <a:lnTo>
                  <a:pt x="414959" y="0"/>
                </a:lnTo>
                <a:close/>
              </a:path>
            </a:pathLst>
          </a:custGeom>
          <a:solidFill>
            <a:srgbClr val="F2F2F2"/>
          </a:solidFill>
        </p:spPr>
        <p:txBody>
          <a:bodyPr wrap="square" lIns="0" tIns="0" rIns="0" bIns="0" rtlCol="0"/>
          <a:lstStyle/>
          <a:p>
            <a:endParaRPr/>
          </a:p>
        </p:txBody>
      </p:sp>
      <p:sp>
        <p:nvSpPr>
          <p:cNvPr id="66" name="object 28">
            <a:extLst>
              <a:ext uri="{FF2B5EF4-FFF2-40B4-BE49-F238E27FC236}">
                <a16:creationId xmlns:a16="http://schemas.microsoft.com/office/drawing/2014/main" id="{6192C08C-2AC8-254B-B4AA-F0DB4A65A027}"/>
              </a:ext>
            </a:extLst>
          </p:cNvPr>
          <p:cNvSpPr txBox="1"/>
          <p:nvPr/>
        </p:nvSpPr>
        <p:spPr>
          <a:xfrm>
            <a:off x="5576148" y="1118840"/>
            <a:ext cx="266700" cy="361950"/>
          </a:xfrm>
          <a:prstGeom prst="rect">
            <a:avLst/>
          </a:prstGeom>
        </p:spPr>
        <p:txBody>
          <a:bodyPr vert="horz" wrap="square" lIns="0" tIns="0" rIns="0" bIns="0" rtlCol="0">
            <a:spAutoFit/>
          </a:bodyPr>
          <a:lstStyle/>
          <a:p>
            <a:pPr marL="12700">
              <a:lnSpc>
                <a:spcPts val="2845"/>
              </a:lnSpc>
            </a:pPr>
            <a:r>
              <a:rPr sz="2400" spc="10" dirty="0">
                <a:solidFill>
                  <a:srgbClr val="F28D2A"/>
                </a:solidFill>
                <a:latin typeface="FontAwesome"/>
                <a:cs typeface="FontAwesome"/>
              </a:rPr>
              <a:t></a:t>
            </a:r>
            <a:endParaRPr sz="2400" dirty="0">
              <a:solidFill>
                <a:srgbClr val="F28D2A"/>
              </a:solidFill>
              <a:latin typeface="FontAwesome"/>
              <a:cs typeface="FontAwesome"/>
            </a:endParaRPr>
          </a:p>
        </p:txBody>
      </p:sp>
      <p:sp>
        <p:nvSpPr>
          <p:cNvPr id="67" name="object 29">
            <a:extLst>
              <a:ext uri="{FF2B5EF4-FFF2-40B4-BE49-F238E27FC236}">
                <a16:creationId xmlns:a16="http://schemas.microsoft.com/office/drawing/2014/main" id="{FFBE84F1-FECC-E148-A91E-C7C08E2A72FF}"/>
              </a:ext>
            </a:extLst>
          </p:cNvPr>
          <p:cNvSpPr/>
          <p:nvPr/>
        </p:nvSpPr>
        <p:spPr>
          <a:xfrm>
            <a:off x="5492177" y="1120864"/>
            <a:ext cx="445770" cy="373380"/>
          </a:xfrm>
          <a:custGeom>
            <a:avLst/>
            <a:gdLst/>
            <a:ahLst/>
            <a:cxnLst/>
            <a:rect l="l" t="t" r="r" b="b"/>
            <a:pathLst>
              <a:path w="445770" h="373380">
                <a:moveTo>
                  <a:pt x="30683" y="0"/>
                </a:moveTo>
                <a:lnTo>
                  <a:pt x="12944" y="479"/>
                </a:lnTo>
                <a:lnTo>
                  <a:pt x="3835" y="3835"/>
                </a:lnTo>
                <a:lnTo>
                  <a:pt x="479" y="12944"/>
                </a:lnTo>
                <a:lnTo>
                  <a:pt x="0" y="30683"/>
                </a:lnTo>
                <a:lnTo>
                  <a:pt x="0" y="342531"/>
                </a:lnTo>
                <a:lnTo>
                  <a:pt x="479" y="360270"/>
                </a:lnTo>
                <a:lnTo>
                  <a:pt x="3835" y="369379"/>
                </a:lnTo>
                <a:lnTo>
                  <a:pt x="12944" y="372735"/>
                </a:lnTo>
                <a:lnTo>
                  <a:pt x="30683" y="373214"/>
                </a:lnTo>
                <a:lnTo>
                  <a:pt x="414959" y="373214"/>
                </a:lnTo>
                <a:lnTo>
                  <a:pt x="432698" y="372735"/>
                </a:lnTo>
                <a:lnTo>
                  <a:pt x="441807" y="369379"/>
                </a:lnTo>
                <a:lnTo>
                  <a:pt x="445163" y="360270"/>
                </a:lnTo>
                <a:lnTo>
                  <a:pt x="445642" y="342531"/>
                </a:lnTo>
                <a:lnTo>
                  <a:pt x="445642" y="30683"/>
                </a:lnTo>
                <a:lnTo>
                  <a:pt x="445163" y="12944"/>
                </a:lnTo>
                <a:lnTo>
                  <a:pt x="441807" y="3835"/>
                </a:lnTo>
                <a:lnTo>
                  <a:pt x="432698" y="479"/>
                </a:lnTo>
                <a:lnTo>
                  <a:pt x="414959" y="0"/>
                </a:lnTo>
                <a:lnTo>
                  <a:pt x="30683" y="0"/>
                </a:lnTo>
                <a:close/>
              </a:path>
            </a:pathLst>
          </a:custGeom>
          <a:ln w="15341">
            <a:solidFill>
              <a:srgbClr val="F28D2A"/>
            </a:solidFill>
          </a:ln>
        </p:spPr>
        <p:txBody>
          <a:bodyPr wrap="square" lIns="0" tIns="0" rIns="0" bIns="0" rtlCol="0"/>
          <a:lstStyle/>
          <a:p>
            <a:endParaRPr/>
          </a:p>
        </p:txBody>
      </p:sp>
      <p:sp>
        <p:nvSpPr>
          <p:cNvPr id="68" name="object 30">
            <a:extLst>
              <a:ext uri="{FF2B5EF4-FFF2-40B4-BE49-F238E27FC236}">
                <a16:creationId xmlns:a16="http://schemas.microsoft.com/office/drawing/2014/main" id="{201CDF27-B2C7-184A-BDB8-24F6F85986FF}"/>
              </a:ext>
            </a:extLst>
          </p:cNvPr>
          <p:cNvSpPr txBox="1"/>
          <p:nvPr/>
        </p:nvSpPr>
        <p:spPr>
          <a:xfrm>
            <a:off x="8396496" y="1762571"/>
            <a:ext cx="1967230" cy="446276"/>
          </a:xfrm>
          <a:prstGeom prst="rect">
            <a:avLst/>
          </a:prstGeom>
        </p:spPr>
        <p:txBody>
          <a:bodyPr vert="horz" wrap="square" lIns="0" tIns="0" rIns="0" bIns="0" rtlCol="0">
            <a:spAutoFit/>
          </a:bodyPr>
          <a:lstStyle/>
          <a:p>
            <a:pPr marL="12700" algn="ctr">
              <a:lnSpc>
                <a:spcPct val="100000"/>
              </a:lnSpc>
            </a:pPr>
            <a:r>
              <a:rPr lang="es-MX" sz="1450" b="1" dirty="0">
                <a:solidFill>
                  <a:srgbClr val="FDBB09"/>
                </a:solidFill>
                <a:latin typeface="Open Sans"/>
                <a:cs typeface="Open Sans"/>
              </a:rPr>
              <a:t>Content Representatives (3-6)</a:t>
            </a:r>
            <a:endParaRPr sz="1450" dirty="0">
              <a:latin typeface="Open Sans"/>
              <a:cs typeface="Open Sans"/>
            </a:endParaRPr>
          </a:p>
        </p:txBody>
      </p:sp>
      <p:sp>
        <p:nvSpPr>
          <p:cNvPr id="70" name="object 32">
            <a:extLst>
              <a:ext uri="{FF2B5EF4-FFF2-40B4-BE49-F238E27FC236}">
                <a16:creationId xmlns:a16="http://schemas.microsoft.com/office/drawing/2014/main" id="{16187C43-C674-B448-84EF-97858E502ACB}"/>
              </a:ext>
            </a:extLst>
          </p:cNvPr>
          <p:cNvSpPr/>
          <p:nvPr/>
        </p:nvSpPr>
        <p:spPr>
          <a:xfrm>
            <a:off x="7782128" y="1324162"/>
            <a:ext cx="3183255" cy="4727383"/>
          </a:xfrm>
          <a:custGeom>
            <a:avLst/>
            <a:gdLst/>
            <a:ahLst/>
            <a:cxnLst/>
            <a:rect l="l" t="t" r="r" b="b"/>
            <a:pathLst>
              <a:path w="3183254" h="2792095">
                <a:moveTo>
                  <a:pt x="0" y="2791904"/>
                </a:moveTo>
                <a:lnTo>
                  <a:pt x="3183001" y="2791904"/>
                </a:lnTo>
                <a:lnTo>
                  <a:pt x="3183001" y="0"/>
                </a:lnTo>
                <a:lnTo>
                  <a:pt x="0" y="0"/>
                </a:lnTo>
                <a:lnTo>
                  <a:pt x="0" y="2791904"/>
                </a:lnTo>
                <a:close/>
              </a:path>
            </a:pathLst>
          </a:custGeom>
          <a:ln w="15341">
            <a:solidFill>
              <a:srgbClr val="FFCE06"/>
            </a:solidFill>
          </a:ln>
        </p:spPr>
        <p:txBody>
          <a:bodyPr wrap="square" lIns="0" tIns="0" rIns="0" bIns="0" rtlCol="0"/>
          <a:lstStyle/>
          <a:p>
            <a:endParaRPr>
              <a:solidFill>
                <a:srgbClr val="FFCE06"/>
              </a:solidFill>
            </a:endParaRPr>
          </a:p>
        </p:txBody>
      </p:sp>
      <p:sp>
        <p:nvSpPr>
          <p:cNvPr id="71" name="object 33">
            <a:extLst>
              <a:ext uri="{FF2B5EF4-FFF2-40B4-BE49-F238E27FC236}">
                <a16:creationId xmlns:a16="http://schemas.microsoft.com/office/drawing/2014/main" id="{457F4592-2A49-B244-8205-CD8A82919EA7}"/>
              </a:ext>
            </a:extLst>
          </p:cNvPr>
          <p:cNvSpPr/>
          <p:nvPr/>
        </p:nvSpPr>
        <p:spPr>
          <a:xfrm>
            <a:off x="9150807" y="1120864"/>
            <a:ext cx="445770" cy="373380"/>
          </a:xfrm>
          <a:custGeom>
            <a:avLst/>
            <a:gdLst/>
            <a:ahLst/>
            <a:cxnLst/>
            <a:rect l="l" t="t" r="r" b="b"/>
            <a:pathLst>
              <a:path w="445770" h="373380">
                <a:moveTo>
                  <a:pt x="414959" y="0"/>
                </a:moveTo>
                <a:lnTo>
                  <a:pt x="30683" y="0"/>
                </a:lnTo>
                <a:lnTo>
                  <a:pt x="12944" y="479"/>
                </a:lnTo>
                <a:lnTo>
                  <a:pt x="3835" y="3835"/>
                </a:lnTo>
                <a:lnTo>
                  <a:pt x="479" y="12944"/>
                </a:lnTo>
                <a:lnTo>
                  <a:pt x="0" y="30683"/>
                </a:lnTo>
                <a:lnTo>
                  <a:pt x="0" y="342531"/>
                </a:lnTo>
                <a:lnTo>
                  <a:pt x="479" y="360270"/>
                </a:lnTo>
                <a:lnTo>
                  <a:pt x="3835" y="369379"/>
                </a:lnTo>
                <a:lnTo>
                  <a:pt x="12944" y="372735"/>
                </a:lnTo>
                <a:lnTo>
                  <a:pt x="30683" y="373214"/>
                </a:lnTo>
                <a:lnTo>
                  <a:pt x="414959" y="373214"/>
                </a:lnTo>
                <a:lnTo>
                  <a:pt x="432698" y="372735"/>
                </a:lnTo>
                <a:lnTo>
                  <a:pt x="441807" y="369379"/>
                </a:lnTo>
                <a:lnTo>
                  <a:pt x="445163" y="360270"/>
                </a:lnTo>
                <a:lnTo>
                  <a:pt x="445643" y="342531"/>
                </a:lnTo>
                <a:lnTo>
                  <a:pt x="445643" y="30683"/>
                </a:lnTo>
                <a:lnTo>
                  <a:pt x="445163" y="12944"/>
                </a:lnTo>
                <a:lnTo>
                  <a:pt x="441807" y="3835"/>
                </a:lnTo>
                <a:lnTo>
                  <a:pt x="432698" y="479"/>
                </a:lnTo>
                <a:lnTo>
                  <a:pt x="414959" y="0"/>
                </a:lnTo>
                <a:close/>
              </a:path>
            </a:pathLst>
          </a:custGeom>
          <a:solidFill>
            <a:srgbClr val="F2F2F2"/>
          </a:solidFill>
        </p:spPr>
        <p:txBody>
          <a:bodyPr wrap="square" lIns="0" tIns="0" rIns="0" bIns="0" rtlCol="0"/>
          <a:lstStyle/>
          <a:p>
            <a:endParaRPr/>
          </a:p>
        </p:txBody>
      </p:sp>
      <p:sp>
        <p:nvSpPr>
          <p:cNvPr id="73" name="object 35">
            <a:extLst>
              <a:ext uri="{FF2B5EF4-FFF2-40B4-BE49-F238E27FC236}">
                <a16:creationId xmlns:a16="http://schemas.microsoft.com/office/drawing/2014/main" id="{5A6AB8AD-F593-BA48-983B-4373E0B81DA7}"/>
              </a:ext>
            </a:extLst>
          </p:cNvPr>
          <p:cNvSpPr/>
          <p:nvPr/>
        </p:nvSpPr>
        <p:spPr>
          <a:xfrm>
            <a:off x="9150807" y="1120864"/>
            <a:ext cx="445770" cy="373380"/>
          </a:xfrm>
          <a:custGeom>
            <a:avLst/>
            <a:gdLst/>
            <a:ahLst/>
            <a:cxnLst/>
            <a:rect l="l" t="t" r="r" b="b"/>
            <a:pathLst>
              <a:path w="445770" h="373380">
                <a:moveTo>
                  <a:pt x="30683" y="0"/>
                </a:moveTo>
                <a:lnTo>
                  <a:pt x="12944" y="479"/>
                </a:lnTo>
                <a:lnTo>
                  <a:pt x="3835" y="3835"/>
                </a:lnTo>
                <a:lnTo>
                  <a:pt x="479" y="12944"/>
                </a:lnTo>
                <a:lnTo>
                  <a:pt x="0" y="30683"/>
                </a:lnTo>
                <a:lnTo>
                  <a:pt x="0" y="342531"/>
                </a:lnTo>
                <a:lnTo>
                  <a:pt x="479" y="360270"/>
                </a:lnTo>
                <a:lnTo>
                  <a:pt x="3835" y="369379"/>
                </a:lnTo>
                <a:lnTo>
                  <a:pt x="12944" y="372735"/>
                </a:lnTo>
                <a:lnTo>
                  <a:pt x="30683" y="373214"/>
                </a:lnTo>
                <a:lnTo>
                  <a:pt x="414959" y="373214"/>
                </a:lnTo>
                <a:lnTo>
                  <a:pt x="432698" y="372735"/>
                </a:lnTo>
                <a:lnTo>
                  <a:pt x="441807" y="369379"/>
                </a:lnTo>
                <a:lnTo>
                  <a:pt x="445163" y="360270"/>
                </a:lnTo>
                <a:lnTo>
                  <a:pt x="445643" y="342531"/>
                </a:lnTo>
                <a:lnTo>
                  <a:pt x="445643" y="30683"/>
                </a:lnTo>
                <a:lnTo>
                  <a:pt x="445163" y="12944"/>
                </a:lnTo>
                <a:lnTo>
                  <a:pt x="441807" y="3835"/>
                </a:lnTo>
                <a:lnTo>
                  <a:pt x="432698" y="479"/>
                </a:lnTo>
                <a:lnTo>
                  <a:pt x="414959" y="0"/>
                </a:lnTo>
                <a:lnTo>
                  <a:pt x="30683" y="0"/>
                </a:lnTo>
                <a:close/>
              </a:path>
            </a:pathLst>
          </a:custGeom>
          <a:ln w="15341">
            <a:solidFill>
              <a:srgbClr val="FFCE06"/>
            </a:solidFill>
          </a:ln>
        </p:spPr>
        <p:txBody>
          <a:bodyPr wrap="square" lIns="0" tIns="0" rIns="0" bIns="0" rtlCol="0"/>
          <a:lstStyle/>
          <a:p>
            <a:endParaRPr/>
          </a:p>
        </p:txBody>
      </p:sp>
      <p:sp>
        <p:nvSpPr>
          <p:cNvPr id="74" name="object 28">
            <a:extLst>
              <a:ext uri="{FF2B5EF4-FFF2-40B4-BE49-F238E27FC236}">
                <a16:creationId xmlns:a16="http://schemas.microsoft.com/office/drawing/2014/main" id="{E0BF8444-25F9-9C48-816D-04D8CBF34621}"/>
              </a:ext>
            </a:extLst>
          </p:cNvPr>
          <p:cNvSpPr txBox="1"/>
          <p:nvPr/>
        </p:nvSpPr>
        <p:spPr>
          <a:xfrm>
            <a:off x="1930718" y="1118840"/>
            <a:ext cx="266700" cy="361950"/>
          </a:xfrm>
          <a:prstGeom prst="rect">
            <a:avLst/>
          </a:prstGeom>
        </p:spPr>
        <p:txBody>
          <a:bodyPr vert="horz" wrap="square" lIns="0" tIns="0" rIns="0" bIns="0" rtlCol="0">
            <a:spAutoFit/>
          </a:bodyPr>
          <a:lstStyle/>
          <a:p>
            <a:pPr marL="12700">
              <a:lnSpc>
                <a:spcPts val="2845"/>
              </a:lnSpc>
            </a:pPr>
            <a:r>
              <a:rPr sz="2400" spc="10" dirty="0">
                <a:solidFill>
                  <a:srgbClr val="406DB4"/>
                </a:solidFill>
                <a:latin typeface="FontAwesome"/>
                <a:cs typeface="FontAwesome"/>
              </a:rPr>
              <a:t></a:t>
            </a:r>
            <a:endParaRPr sz="2400" dirty="0">
              <a:solidFill>
                <a:srgbClr val="406DB4"/>
              </a:solidFill>
              <a:latin typeface="FontAwesome"/>
              <a:cs typeface="FontAwesome"/>
            </a:endParaRPr>
          </a:p>
        </p:txBody>
      </p:sp>
      <p:sp>
        <p:nvSpPr>
          <p:cNvPr id="75" name="object 28">
            <a:extLst>
              <a:ext uri="{FF2B5EF4-FFF2-40B4-BE49-F238E27FC236}">
                <a16:creationId xmlns:a16="http://schemas.microsoft.com/office/drawing/2014/main" id="{BEA6E3DB-26AA-1840-AC4C-02AA7276E82E}"/>
              </a:ext>
            </a:extLst>
          </p:cNvPr>
          <p:cNvSpPr txBox="1"/>
          <p:nvPr/>
        </p:nvSpPr>
        <p:spPr>
          <a:xfrm>
            <a:off x="9245918" y="1118840"/>
            <a:ext cx="266700" cy="361950"/>
          </a:xfrm>
          <a:prstGeom prst="rect">
            <a:avLst/>
          </a:prstGeom>
        </p:spPr>
        <p:txBody>
          <a:bodyPr vert="horz" wrap="square" lIns="0" tIns="0" rIns="0" bIns="0" rtlCol="0">
            <a:spAutoFit/>
          </a:bodyPr>
          <a:lstStyle/>
          <a:p>
            <a:pPr marL="12700">
              <a:lnSpc>
                <a:spcPts val="2845"/>
              </a:lnSpc>
            </a:pPr>
            <a:r>
              <a:rPr sz="2400" spc="10" dirty="0">
                <a:solidFill>
                  <a:srgbClr val="FFCE06"/>
                </a:solidFill>
                <a:latin typeface="FontAwesome"/>
                <a:cs typeface="FontAwesome"/>
              </a:rPr>
              <a:t></a:t>
            </a:r>
            <a:endParaRPr sz="2400" dirty="0">
              <a:solidFill>
                <a:srgbClr val="FFCE06"/>
              </a:solidFill>
              <a:latin typeface="FontAwesome"/>
              <a:cs typeface="FontAwesome"/>
            </a:endParaRPr>
          </a:p>
        </p:txBody>
      </p:sp>
      <p:sp>
        <p:nvSpPr>
          <p:cNvPr id="76" name="object 19">
            <a:extLst>
              <a:ext uri="{FF2B5EF4-FFF2-40B4-BE49-F238E27FC236}">
                <a16:creationId xmlns:a16="http://schemas.microsoft.com/office/drawing/2014/main" id="{EE940ECD-4909-0441-B5D2-795D868F1EB1}"/>
              </a:ext>
            </a:extLst>
          </p:cNvPr>
          <p:cNvSpPr txBox="1"/>
          <p:nvPr/>
        </p:nvSpPr>
        <p:spPr>
          <a:xfrm>
            <a:off x="836172" y="1762571"/>
            <a:ext cx="2727325" cy="223138"/>
          </a:xfrm>
          <a:prstGeom prst="rect">
            <a:avLst/>
          </a:prstGeom>
        </p:spPr>
        <p:txBody>
          <a:bodyPr vert="horz" wrap="square" lIns="0" tIns="0" rIns="0" bIns="0" rtlCol="0">
            <a:spAutoFit/>
          </a:bodyPr>
          <a:lstStyle/>
          <a:p>
            <a:pPr marL="12700" marR="592455" algn="r">
              <a:lnSpc>
                <a:spcPct val="100000"/>
              </a:lnSpc>
              <a:spcBef>
                <a:spcPts val="480"/>
              </a:spcBef>
              <a:tabLst>
                <a:tab pos="212725" algn="l"/>
              </a:tabLst>
            </a:pPr>
            <a:r>
              <a:rPr lang="es-MX" sz="1450" b="1" dirty="0">
                <a:solidFill>
                  <a:srgbClr val="406DB4"/>
                </a:solidFill>
                <a:latin typeface="Open Sans" panose="020B0606030504020204" pitchFamily="34" charset="0"/>
                <a:ea typeface="Open Sans" panose="020B0606030504020204" pitchFamily="34" charset="0"/>
                <a:cs typeface="Open Sans" panose="020B0606030504020204" pitchFamily="34" charset="0"/>
              </a:rPr>
              <a:t>Project Sponsor (1-2)</a:t>
            </a:r>
          </a:p>
        </p:txBody>
      </p:sp>
      <p:sp>
        <p:nvSpPr>
          <p:cNvPr id="77" name="object 38">
            <a:extLst>
              <a:ext uri="{FF2B5EF4-FFF2-40B4-BE49-F238E27FC236}">
                <a16:creationId xmlns:a16="http://schemas.microsoft.com/office/drawing/2014/main" id="{2319FAB2-76FC-1342-85FB-1E44D54E7CCC}"/>
              </a:ext>
            </a:extLst>
          </p:cNvPr>
          <p:cNvSpPr txBox="1"/>
          <p:nvPr/>
        </p:nvSpPr>
        <p:spPr>
          <a:xfrm>
            <a:off x="640115" y="2201678"/>
            <a:ext cx="2837378" cy="3400931"/>
          </a:xfrm>
          <a:prstGeom prst="rect">
            <a:avLst/>
          </a:prstGeom>
        </p:spPr>
        <p:txBody>
          <a:bodyPr vert="horz" wrap="square" lIns="0" tIns="0" rIns="0" bIns="0" rtlCol="0">
            <a:spAutoFit/>
          </a:bodyPr>
          <a:lstStyle/>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Single or multiple people from the sponsoring department</a:t>
            </a:r>
          </a:p>
          <a:p>
            <a:pPr marL="298450" indent="-285750">
              <a:lnSpc>
                <a:spcPct val="100000"/>
              </a:lnSpc>
              <a:buFont typeface="Arial" panose="020B0604020202020204" pitchFamily="34" charset="0"/>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Project sponsor doesn’t have to be involved day to day in the project but can if they want to</a:t>
            </a:r>
          </a:p>
          <a:p>
            <a:pPr marL="298450" indent="-285750">
              <a:lnSpc>
                <a:spcPct val="100000"/>
              </a:lnSpc>
              <a:buFont typeface="Arial" panose="020B0604020202020204" pitchFamily="34" charset="0"/>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Many times, the sponsor comes from the Corporate Communications team as they are traditionally the owners of the Intranet</a:t>
            </a:r>
          </a:p>
          <a:p>
            <a:pPr marL="298450" indent="-285750">
              <a:lnSpc>
                <a:spcPct val="100000"/>
              </a:lnSpc>
              <a:buFont typeface="Arial" panose="020B0604020202020204" pitchFamily="34" charset="0"/>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A great project sponsor should know enough about the project to communicate the goals and progress to other executives</a:t>
            </a:r>
          </a:p>
        </p:txBody>
      </p:sp>
      <p:sp>
        <p:nvSpPr>
          <p:cNvPr id="79" name="object 38">
            <a:extLst>
              <a:ext uri="{FF2B5EF4-FFF2-40B4-BE49-F238E27FC236}">
                <a16:creationId xmlns:a16="http://schemas.microsoft.com/office/drawing/2014/main" id="{7949094B-6876-0044-8184-C07FB1445B28}"/>
              </a:ext>
            </a:extLst>
          </p:cNvPr>
          <p:cNvSpPr txBox="1"/>
          <p:nvPr/>
        </p:nvSpPr>
        <p:spPr>
          <a:xfrm>
            <a:off x="4297714" y="2201678"/>
            <a:ext cx="2837378" cy="2800767"/>
          </a:xfrm>
          <a:prstGeom prst="rect">
            <a:avLst/>
          </a:prstGeom>
        </p:spPr>
        <p:txBody>
          <a:bodyPr vert="horz" wrap="square" lIns="0" tIns="0" rIns="0" bIns="0" rtlCol="0">
            <a:spAutoFit/>
          </a:bodyPr>
          <a:lstStyle/>
          <a:p>
            <a:pPr marL="12700">
              <a:lnSpc>
                <a:spcPct val="100000"/>
              </a:lnSpc>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Dedicated Project Manager to: </a:t>
            </a:r>
          </a:p>
          <a:p>
            <a:pPr marL="12700">
              <a:lnSpc>
                <a:spcPct val="100000"/>
              </a:lnSpc>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Liaise with Project Managers from vendor or other functional units within the organization</a:t>
            </a:r>
          </a:p>
          <a:p>
            <a:pPr marL="298450" indent="-285750">
              <a:lnSpc>
                <a:spcPct val="100000"/>
              </a:lnSpc>
              <a:buFont typeface="Arial" panose="020B0604020202020204" pitchFamily="34" charset="0"/>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Ownership of client tasks and timeline</a:t>
            </a:r>
          </a:p>
          <a:p>
            <a:pPr marL="298450" indent="-285750">
              <a:lnSpc>
                <a:spcPct val="100000"/>
              </a:lnSpc>
              <a:buFont typeface="Arial" panose="020B0604020202020204" pitchFamily="34" charset="0"/>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Ensure completeness of client deliverables</a:t>
            </a:r>
          </a:p>
          <a:p>
            <a:pPr marL="298450" indent="-285750">
              <a:lnSpc>
                <a:spcPct val="100000"/>
              </a:lnSpc>
              <a:buFont typeface="Arial" panose="020B0604020202020204" pitchFamily="34" charset="0"/>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Ensure the necessary stakeholders are engaged</a:t>
            </a:r>
          </a:p>
        </p:txBody>
      </p:sp>
      <p:sp>
        <p:nvSpPr>
          <p:cNvPr id="80" name="object 38">
            <a:extLst>
              <a:ext uri="{FF2B5EF4-FFF2-40B4-BE49-F238E27FC236}">
                <a16:creationId xmlns:a16="http://schemas.microsoft.com/office/drawing/2014/main" id="{667DCDFF-87A7-1B42-9B87-E4CBD98C4D35}"/>
              </a:ext>
            </a:extLst>
          </p:cNvPr>
          <p:cNvSpPr txBox="1"/>
          <p:nvPr/>
        </p:nvSpPr>
        <p:spPr>
          <a:xfrm>
            <a:off x="7969168" y="2437208"/>
            <a:ext cx="2837378" cy="3400931"/>
          </a:xfrm>
          <a:prstGeom prst="rect">
            <a:avLst/>
          </a:prstGeom>
        </p:spPr>
        <p:txBody>
          <a:bodyPr vert="horz" wrap="square" lIns="0" tIns="0" rIns="0" bIns="0" rtlCol="0">
            <a:spAutoFit/>
          </a:bodyPr>
          <a:lstStyle/>
          <a:p>
            <a:pPr marL="12700">
              <a:lnSpc>
                <a:spcPct val="100000"/>
              </a:lnSpc>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Representatives from core units representing key stakeholder departments.  </a:t>
            </a:r>
          </a:p>
          <a:p>
            <a:pPr marL="12700">
              <a:lnSpc>
                <a:spcPct val="100000"/>
              </a:lnSpc>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Contributing substantial content to the intranet</a:t>
            </a: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Responsible for the implementation and ongoing operations of the intranet</a:t>
            </a:r>
          </a:p>
          <a:p>
            <a:pPr marL="298450" indent="-285750">
              <a:lnSpc>
                <a:spcPct val="100000"/>
              </a:lnSpc>
              <a:buFont typeface="Arial" panose="020B0604020202020204" pitchFamily="34" charset="0"/>
              <a:buChar char="•"/>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With accountability / authority to make decisions regarding the intranet</a:t>
            </a:r>
          </a:p>
          <a:p>
            <a:pPr marL="298450" indent="-285750">
              <a:lnSpc>
                <a:spcPct val="100000"/>
              </a:lnSpc>
              <a:buFont typeface="Arial" panose="020B0604020202020204" pitchFamily="34" charset="0"/>
              <a:buChar char="•"/>
              <a:tabLst>
                <a:tab pos="241300" algn="l"/>
              </a:tabLst>
            </a:pPr>
            <a:endPar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endParaRPr>
          </a:p>
          <a:p>
            <a:pPr marL="12700">
              <a:lnSpc>
                <a:spcPct val="100000"/>
              </a:lnSpc>
              <a:tabLst>
                <a:tab pos="241300" algn="l"/>
              </a:tabLst>
            </a:pPr>
            <a:r>
              <a:rPr lang="es-MX" sz="1300" dirty="0">
                <a:solidFill>
                  <a:srgbClr val="54565A"/>
                </a:solidFill>
                <a:latin typeface="Graphik" panose="020B0503030202060203" pitchFamily="34" charset="77"/>
                <a:ea typeface="Open Sans" panose="020B0606030504020204" pitchFamily="34" charset="0"/>
                <a:cs typeface="Open Sans" panose="020B0606030504020204" pitchFamily="34" charset="0"/>
              </a:rPr>
              <a:t>Not all departments need to be represented.  Other departments may be consulted and engaged at various stages as needed.</a:t>
            </a:r>
          </a:p>
        </p:txBody>
      </p:sp>
      <p:sp>
        <p:nvSpPr>
          <p:cNvPr id="40" name="object 18">
            <a:extLst>
              <a:ext uri="{FF2B5EF4-FFF2-40B4-BE49-F238E27FC236}">
                <a16:creationId xmlns:a16="http://schemas.microsoft.com/office/drawing/2014/main" id="{0A47441B-21A1-CE4D-A015-00AA415509EE}"/>
              </a:ext>
            </a:extLst>
          </p:cNvPr>
          <p:cNvSpPr/>
          <p:nvPr/>
        </p:nvSpPr>
        <p:spPr>
          <a:xfrm>
            <a:off x="1587" y="6462713"/>
            <a:ext cx="11428730" cy="395605"/>
          </a:xfrm>
          <a:custGeom>
            <a:avLst/>
            <a:gdLst/>
            <a:ahLst/>
            <a:cxnLst/>
            <a:rect l="l" t="t" r="r" b="b"/>
            <a:pathLst>
              <a:path w="11428730" h="395604">
                <a:moveTo>
                  <a:pt x="11428412" y="0"/>
                </a:moveTo>
                <a:lnTo>
                  <a:pt x="0" y="0"/>
                </a:lnTo>
                <a:lnTo>
                  <a:pt x="0" y="395287"/>
                </a:lnTo>
                <a:lnTo>
                  <a:pt x="11428412" y="395287"/>
                </a:lnTo>
                <a:lnTo>
                  <a:pt x="11428412" y="0"/>
                </a:lnTo>
                <a:close/>
              </a:path>
            </a:pathLst>
          </a:custGeom>
          <a:solidFill>
            <a:srgbClr val="FFFFFF"/>
          </a:solidFill>
        </p:spPr>
        <p:txBody>
          <a:bodyPr wrap="square" lIns="0" tIns="0" rIns="0" bIns="0" rtlCol="0"/>
          <a:lstStyle/>
          <a:p>
            <a:endParaRPr/>
          </a:p>
        </p:txBody>
      </p:sp>
      <p:sp>
        <p:nvSpPr>
          <p:cNvPr id="41" name="object 5">
            <a:extLst>
              <a:ext uri="{FF2B5EF4-FFF2-40B4-BE49-F238E27FC236}">
                <a16:creationId xmlns:a16="http://schemas.microsoft.com/office/drawing/2014/main" id="{C59D6187-D2FC-5F43-9EBF-7C5B76940E5A}"/>
              </a:ext>
            </a:extLst>
          </p:cNvPr>
          <p:cNvSpPr/>
          <p:nvPr/>
        </p:nvSpPr>
        <p:spPr>
          <a:xfrm>
            <a:off x="457200" y="6612470"/>
            <a:ext cx="90716" cy="97167"/>
          </a:xfrm>
          <a:prstGeom prst="rect">
            <a:avLst/>
          </a:prstGeom>
          <a:blipFill>
            <a:blip r:embed="rId2" cstate="print"/>
            <a:stretch>
              <a:fillRect/>
            </a:stretch>
          </a:blipFill>
        </p:spPr>
        <p:txBody>
          <a:bodyPr wrap="square" lIns="0" tIns="0" rIns="0" bIns="0" rtlCol="0"/>
          <a:lstStyle/>
          <a:p>
            <a:endParaRPr/>
          </a:p>
        </p:txBody>
      </p:sp>
      <p:sp>
        <p:nvSpPr>
          <p:cNvPr id="42" name="object 6">
            <a:extLst>
              <a:ext uri="{FF2B5EF4-FFF2-40B4-BE49-F238E27FC236}">
                <a16:creationId xmlns:a16="http://schemas.microsoft.com/office/drawing/2014/main" id="{78076C3C-071D-7547-AD3A-7AEBCED9D31E}"/>
              </a:ext>
            </a:extLst>
          </p:cNvPr>
          <p:cNvSpPr/>
          <p:nvPr/>
        </p:nvSpPr>
        <p:spPr>
          <a:xfrm>
            <a:off x="578243" y="6609880"/>
            <a:ext cx="113220" cy="102361"/>
          </a:xfrm>
          <a:prstGeom prst="rect">
            <a:avLst/>
          </a:prstGeom>
          <a:blipFill>
            <a:blip r:embed="rId3" cstate="print"/>
            <a:stretch>
              <a:fillRect/>
            </a:stretch>
          </a:blipFill>
        </p:spPr>
        <p:txBody>
          <a:bodyPr wrap="square" lIns="0" tIns="0" rIns="0" bIns="0" rtlCol="0"/>
          <a:lstStyle/>
          <a:p>
            <a:endParaRPr/>
          </a:p>
        </p:txBody>
      </p:sp>
      <p:pic>
        <p:nvPicPr>
          <p:cNvPr id="44" name="Imagen 43">
            <a:extLst>
              <a:ext uri="{FF2B5EF4-FFF2-40B4-BE49-F238E27FC236}">
                <a16:creationId xmlns:a16="http://schemas.microsoft.com/office/drawing/2014/main" id="{6AE8DE42-B1C8-AA43-8BB4-A0B498F51F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5258" y="6521253"/>
            <a:ext cx="541686" cy="284830"/>
          </a:xfrm>
          <a:prstGeom prst="rect">
            <a:avLst/>
          </a:prstGeom>
        </p:spPr>
      </p:pic>
      <p:sp>
        <p:nvSpPr>
          <p:cNvPr id="47" name="object 36">
            <a:extLst>
              <a:ext uri="{FF2B5EF4-FFF2-40B4-BE49-F238E27FC236}">
                <a16:creationId xmlns:a16="http://schemas.microsoft.com/office/drawing/2014/main" id="{A2F116A8-325C-734E-9D2F-47C39F3053B1}"/>
              </a:ext>
            </a:extLst>
          </p:cNvPr>
          <p:cNvSpPr txBox="1">
            <a:spLocks/>
          </p:cNvSpPr>
          <p:nvPr/>
        </p:nvSpPr>
        <p:spPr>
          <a:xfrm>
            <a:off x="792130" y="6610350"/>
            <a:ext cx="1497013" cy="115888"/>
          </a:xfrm>
          <a:prstGeom prst="rect">
            <a:avLst/>
          </a:prstGeom>
        </p:spPr>
        <p:txBody>
          <a:bodyPr vert="horz" wrap="square" lIns="0" tIns="0" rIns="0" bIns="0" rtlCol="0">
            <a:spAutoFit/>
          </a:bodyPr>
          <a:lstStyle>
            <a:defPPr>
              <a:defRPr lang="en-US"/>
            </a:defPPr>
            <a:lvl1pPr marL="0" algn="l" defTabSz="914400" rtl="0" eaLnBrk="1" latinLnBrk="0" hangingPunct="1">
              <a:defRPr sz="800" b="0" i="0" kern="1200">
                <a:solidFill>
                  <a:srgbClr val="A7A8AA"/>
                </a:solidFill>
                <a:latin typeface="Open Sans Light"/>
                <a:ea typeface="+mn-ea"/>
                <a:cs typeface="Open Sans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ts val="890"/>
              </a:lnSpc>
            </a:pPr>
            <a:r>
              <a:rPr lang="es-MX" spc="45" dirty="0"/>
              <a:t>http://bonzai-intranet.com/</a:t>
            </a:r>
          </a:p>
        </p:txBody>
      </p:sp>
      <p:sp>
        <p:nvSpPr>
          <p:cNvPr id="51" name="Text Placeholder 3">
            <a:extLst>
              <a:ext uri="{FF2B5EF4-FFF2-40B4-BE49-F238E27FC236}">
                <a16:creationId xmlns:a16="http://schemas.microsoft.com/office/drawing/2014/main" id="{E241C6AE-3533-7D4A-A20A-F868C9D00091}"/>
              </a:ext>
            </a:extLst>
          </p:cNvPr>
          <p:cNvSpPr txBox="1">
            <a:spLocks/>
          </p:cNvSpPr>
          <p:nvPr/>
        </p:nvSpPr>
        <p:spPr>
          <a:xfrm>
            <a:off x="428624" y="373974"/>
            <a:ext cx="6878130" cy="476539"/>
          </a:xfrm>
          <a:prstGeom prst="rect">
            <a:avLst/>
          </a:prstGeom>
        </p:spPr>
        <p:txBody>
          <a:bodyPr vert="horz" lIns="85725" tIns="42863" rIns="85725" bIns="42863" rtlCol="0">
            <a:noAutofit/>
          </a:bodyPr>
          <a:lstStyle>
            <a:lvl1pPr marL="446088" indent="-439738" algn="l" defTabSz="914400" rtl="0" eaLnBrk="1" latinLnBrk="0" hangingPunct="1">
              <a:lnSpc>
                <a:spcPct val="90000"/>
              </a:lnSpc>
              <a:spcBef>
                <a:spcPts val="1000"/>
              </a:spcBef>
              <a:spcAft>
                <a:spcPts val="1000"/>
              </a:spcAft>
              <a:buSzPct val="90000"/>
              <a:buFontTx/>
              <a:buBlip>
                <a:blip r:embed="rId5"/>
              </a:buBlip>
              <a:tabLst/>
              <a:defRPr sz="2500" b="0" i="0" kern="1200">
                <a:solidFill>
                  <a:schemeClr val="tx1"/>
                </a:solidFill>
                <a:latin typeface="Graphik Light" charset="0"/>
                <a:ea typeface="Graphik Light" charset="0"/>
                <a:cs typeface="Graphik Light" charset="0"/>
              </a:defRPr>
            </a:lvl1pPr>
            <a:lvl2pPr marL="1022350" indent="-354013" algn="l" defTabSz="914400" rtl="0" eaLnBrk="1" latinLnBrk="0" hangingPunct="1">
              <a:lnSpc>
                <a:spcPct val="90000"/>
              </a:lnSpc>
              <a:spcBef>
                <a:spcPts val="500"/>
              </a:spcBef>
              <a:spcAft>
                <a:spcPts val="800"/>
              </a:spcAft>
              <a:buSzPct val="50000"/>
              <a:buFontTx/>
              <a:buBlip>
                <a:blip r:embed="rId6"/>
              </a:buBlip>
              <a:tabLst/>
              <a:defRPr sz="2200" b="0" i="0" kern="1200">
                <a:solidFill>
                  <a:schemeClr val="tx1"/>
                </a:solidFill>
                <a:latin typeface="Graphik Light" charset="0"/>
                <a:ea typeface="Graphik Light" charset="0"/>
                <a:cs typeface="Graphik Light" charset="0"/>
              </a:defRPr>
            </a:lvl2pPr>
            <a:lvl3pPr marL="1516063" indent="-223838" algn="l" defTabSz="914400" rtl="0" eaLnBrk="1" latinLnBrk="0" hangingPunct="1">
              <a:lnSpc>
                <a:spcPct val="90000"/>
              </a:lnSpc>
              <a:spcBef>
                <a:spcPts val="500"/>
              </a:spcBef>
              <a:spcAft>
                <a:spcPts val="500"/>
              </a:spcAft>
              <a:buFont typeface="AppleSymbols" charset="0"/>
              <a:buChar char="⎼"/>
              <a:tabLst/>
              <a:defRPr sz="1800" b="0" i="0" kern="1200">
                <a:solidFill>
                  <a:schemeClr val="tx1"/>
                </a:solidFill>
                <a:latin typeface="Graphik Light" charset="0"/>
                <a:ea typeface="Graphik Light" charset="0"/>
                <a:cs typeface="Graphik Light" charset="0"/>
              </a:defRPr>
            </a:lvl3pPr>
            <a:lvl4pPr marL="1916113" indent="-177800" algn="l" defTabSz="914400" rtl="0" eaLnBrk="1" latinLnBrk="0" hangingPunct="1">
              <a:lnSpc>
                <a:spcPct val="90000"/>
              </a:lnSpc>
              <a:spcBef>
                <a:spcPts val="500"/>
              </a:spcBef>
              <a:buFont typeface="AppleSymbols" charset="0"/>
              <a:buChar char="⎼"/>
              <a:tabLst/>
              <a:defRPr sz="1400" b="0" i="0" kern="1200">
                <a:solidFill>
                  <a:schemeClr val="tx1"/>
                </a:solidFill>
                <a:latin typeface="Graphik" charset="0"/>
                <a:ea typeface="Graphik" charset="0"/>
                <a:cs typeface="Graphik" charset="0"/>
              </a:defRPr>
            </a:lvl4pPr>
            <a:lvl5pPr marL="2224088" indent="-177800" algn="l" defTabSz="914400" rtl="0" eaLnBrk="1" latinLnBrk="0" hangingPunct="1">
              <a:lnSpc>
                <a:spcPct val="90000"/>
              </a:lnSpc>
              <a:spcBef>
                <a:spcPts val="500"/>
              </a:spcBef>
              <a:buFont typeface="AppleSymbols" charset="0"/>
              <a:buChar char="⎼"/>
              <a:tabLst>
                <a:tab pos="1908175" algn="l"/>
                <a:tab pos="2216150" algn="l"/>
              </a:tabLst>
              <a:defRPr sz="1200" b="0" i="0" kern="1200">
                <a:solidFill>
                  <a:schemeClr val="tx1"/>
                </a:solidFill>
                <a:latin typeface="Graphik" charset="0"/>
                <a:ea typeface="Graphik" charset="0"/>
                <a:cs typeface="Graphi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953" indent="0" defTabSz="857250">
              <a:spcBef>
                <a:spcPts val="938"/>
              </a:spcBef>
              <a:spcAft>
                <a:spcPts val="938"/>
              </a:spcAft>
              <a:buNone/>
              <a:defRPr/>
            </a:pPr>
            <a:r>
              <a:rPr lang="en-US" sz="2625" b="1" dirty="0">
                <a:solidFill>
                  <a:srgbClr val="000000"/>
                </a:solidFill>
                <a:latin typeface="Graphik Black" charset="0"/>
                <a:ea typeface="+mn-ea"/>
                <a:cs typeface="+mn-cs"/>
              </a:rPr>
              <a:t>Intranet Project Team Structure</a:t>
            </a:r>
            <a:endParaRPr lang="en-US" sz="3375" b="1" dirty="0">
              <a:solidFill>
                <a:srgbClr val="000000"/>
              </a:solidFill>
              <a:latin typeface="Graphik" panose="020B0503030202060203" pitchFamily="34" charset="77"/>
            </a:endParaRPr>
          </a:p>
        </p:txBody>
      </p:sp>
    </p:spTree>
    <p:extLst>
      <p:ext uri="{BB962C8B-B14F-4D97-AF65-F5344CB8AC3E}">
        <p14:creationId xmlns:p14="http://schemas.microsoft.com/office/powerpoint/2010/main" val="1711998171"/>
      </p:ext>
    </p:extLst>
  </p:cSld>
  <p:clrMapOvr>
    <a:masterClrMapping/>
  </p:clrMapOvr>
</p:sld>
</file>

<file path=ppt/theme/theme1.xml><?xml version="1.0" encoding="utf-8"?>
<a:theme xmlns:a="http://schemas.openxmlformats.org/drawingml/2006/main" name="Office Theme">
  <a:themeElements>
    <a:clrScheme name="Personalizados 2">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F9B99"/>
      </a:hlink>
      <a:folHlink>
        <a:srgbClr val="1F9B9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EDA0A8703594C49AA6C1F0BA1591C20" ma:contentTypeVersion="7" ma:contentTypeDescription="Create a new document." ma:contentTypeScope="" ma:versionID="b4b0152ca170166935f783461115e96e">
  <xsd:schema xmlns:xsd="http://www.w3.org/2001/XMLSchema" xmlns:xs="http://www.w3.org/2001/XMLSchema" xmlns:p="http://schemas.microsoft.com/office/2006/metadata/properties" xmlns:ns2="199f452f-c8fd-4f0f-adff-c330f9b1c52f" xmlns:ns3="5c73539d-201b-4183-a9e6-15965e96548a" targetNamespace="http://schemas.microsoft.com/office/2006/metadata/properties" ma:root="true" ma:fieldsID="fce4cab8788303cd3644a039b3accf76" ns2:_="" ns3:_="">
    <xsd:import namespace="199f452f-c8fd-4f0f-adff-c330f9b1c52f"/>
    <xsd:import namespace="5c73539d-201b-4183-a9e6-15965e96548a"/>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Description0"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9f452f-c8fd-4f0f-adff-c330f9b1c52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5c73539d-201b-4183-a9e6-15965e96548a" elementFormDefault="qualified">
    <xsd:import namespace="http://schemas.microsoft.com/office/2006/documentManagement/types"/>
    <xsd:import namespace="http://schemas.microsoft.com/office/infopath/2007/PartnerControls"/>
    <xsd:element name="Description0" ma:index="12" nillable="true" ma:displayName="Description" ma:internalName="Description0">
      <xsd:simpleType>
        <xsd:restriction base="dms:Note">
          <xsd:maxLength value="255"/>
        </xsd:restriction>
      </xsd:simpleType>
    </xsd:element>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199f452f-c8fd-4f0f-adff-c330f9b1c52f">
      <UserInfo>
        <DisplayName>Michal Pisarek</DisplayName>
        <AccountId>9</AccountId>
        <AccountType/>
      </UserInfo>
      <UserInfo>
        <DisplayName>Harrison Schell</DisplayName>
        <AccountId>121</AccountId>
        <AccountType/>
      </UserInfo>
      <UserInfo>
        <DisplayName>Ben Dlin</DisplayName>
        <AccountId>109</AccountId>
        <AccountType/>
      </UserInfo>
      <UserInfo>
        <DisplayName>Kristina Mamina</DisplayName>
        <AccountId>105</AccountId>
        <AccountType/>
      </UserInfo>
      <UserInfo>
        <DisplayName>Ben Dlin</DisplayName>
        <AccountId>197</AccountId>
        <AccountType/>
      </UserInfo>
      <UserInfo>
        <DisplayName>David Francoeur</DisplayName>
        <AccountId>821</AccountId>
        <AccountType/>
      </UserInfo>
    </SharedWithUsers>
    <LastSharedByUser xmlns="199f452f-c8fd-4f0f-adff-c330f9b1c52f">michal@dynamicowl.com</LastSharedByUser>
    <LastSharedByTime xmlns="199f452f-c8fd-4f0f-adff-c330f9b1c52f">2016-06-14T02:07:37+00:00</LastSharedByTime>
    <Description0 xmlns="5c73539d-201b-4183-a9e6-15965e96548a">Official presentation template</Description0>
  </documentManagement>
</p:properties>
</file>

<file path=customXml/itemProps1.xml><?xml version="1.0" encoding="utf-8"?>
<ds:datastoreItem xmlns:ds="http://schemas.openxmlformats.org/officeDocument/2006/customXml" ds:itemID="{166B0063-E54F-44DA-A557-34545C7AF2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99f452f-c8fd-4f0f-adff-c330f9b1c52f"/>
    <ds:schemaRef ds:uri="5c73539d-201b-4183-a9e6-15965e9654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E3A8740-C280-4FDC-AA69-3AF6DD32FE95}">
  <ds:schemaRefs>
    <ds:schemaRef ds:uri="http://schemas.microsoft.com/sharepoint/v3/contenttype/forms"/>
  </ds:schemaRefs>
</ds:datastoreItem>
</file>

<file path=customXml/itemProps3.xml><?xml version="1.0" encoding="utf-8"?>
<ds:datastoreItem xmlns:ds="http://schemas.openxmlformats.org/officeDocument/2006/customXml" ds:itemID="{CF14342F-6973-4E66-808D-1F14B6091431}">
  <ds:schemaRefs>
    <ds:schemaRef ds:uri="199f452f-c8fd-4f0f-adff-c330f9b1c52f"/>
    <ds:schemaRef ds:uri="http://purl.org/dc/elements/1.1/"/>
    <ds:schemaRef ds:uri="http://schemas.microsoft.com/office/2006/metadata/properties"/>
    <ds:schemaRef ds:uri="http://purl.org/dc/terms/"/>
    <ds:schemaRef ds:uri="http://schemas.microsoft.com/office/2006/documentManagement/types"/>
    <ds:schemaRef ds:uri="5c73539d-201b-4183-a9e6-15965e96548a"/>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6458</TotalTime>
  <Words>1399</Words>
  <Application>Microsoft Macintosh PowerPoint</Application>
  <PresentationFormat>Personalizado</PresentationFormat>
  <Paragraphs>278</Paragraphs>
  <Slides>18</Slides>
  <Notes>8</Notes>
  <HiddenSlides>0</HiddenSlides>
  <MMClips>0</MMClips>
  <ScaleCrop>false</ScaleCrop>
  <HeadingPairs>
    <vt:vector size="6" baseType="variant">
      <vt:variant>
        <vt:lpstr>Fuentes usadas</vt:lpstr>
      </vt:variant>
      <vt:variant>
        <vt:i4>13</vt:i4>
      </vt:variant>
      <vt:variant>
        <vt:lpstr>Tema</vt:lpstr>
      </vt:variant>
      <vt:variant>
        <vt:i4>1</vt:i4>
      </vt:variant>
      <vt:variant>
        <vt:lpstr>Títulos de diapositiva</vt:lpstr>
      </vt:variant>
      <vt:variant>
        <vt:i4>18</vt:i4>
      </vt:variant>
    </vt:vector>
  </HeadingPairs>
  <TitlesOfParts>
    <vt:vector size="32" baseType="lpstr">
      <vt:lpstr>Arial</vt:lpstr>
      <vt:lpstr>Calibri</vt:lpstr>
      <vt:lpstr>Font Awesome 5 Pro Light</vt:lpstr>
      <vt:lpstr>FontAwesome</vt:lpstr>
      <vt:lpstr>Graphik</vt:lpstr>
      <vt:lpstr>Graphik Black</vt:lpstr>
      <vt:lpstr>Graphik Bold</vt:lpstr>
      <vt:lpstr>Graphik Light</vt:lpstr>
      <vt:lpstr>Graphik Medium</vt:lpstr>
      <vt:lpstr>Graphik Semibold</vt:lpstr>
      <vt:lpstr>Open Sans</vt:lpstr>
      <vt:lpstr>Open Sans Light</vt:lpstr>
      <vt:lpstr>Open Sans Semibold</vt:lpstr>
      <vt:lpstr>Office Theme</vt:lpstr>
      <vt:lpstr>Presentación de PowerPoint</vt:lpstr>
      <vt:lpstr>Presentación de PowerPoint</vt:lpstr>
      <vt:lpstr>Presentación de PowerPoint</vt:lpstr>
      <vt:lpstr>12 Part Webinar Series Topics Continued</vt:lpstr>
      <vt:lpstr>Michal Pisarek</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About BONZAI</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Laura Servin Tapia</cp:lastModifiedBy>
  <cp:revision>97</cp:revision>
  <cp:lastPrinted>2018-03-28T18:47:10Z</cp:lastPrinted>
  <dcterms:modified xsi:type="dcterms:W3CDTF">2018-09-23T04:21:56Z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2016-05-10T00:00:00Z</vt:filetime>
  </property>
  <property fmtid="{D5CDD505-2E9C-101B-9397-08002B2CF9AE}" pid="3" name="Creator">
    <vt:lpwstr>Adobe InDesign CC 2015 (Windows)</vt:lpwstr>
  </property>
  <property fmtid="{D5CDD505-2E9C-101B-9397-08002B2CF9AE}" pid="4" name="LastSaved">
    <vt:filetime>2016-05-12T00:00:00Z</vt:filetime>
  </property>
  <property fmtid="{D5CDD505-2E9C-101B-9397-08002B2CF9AE}" pid="5" name="ContentTypeId">
    <vt:lpwstr>0x0101009EDA0A8703594C49AA6C1F0BA1591C20</vt:lpwstr>
  </property>
</Properties>
</file>

<file path=docProps/thumbnail.jpeg>
</file>